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35"/>
  </p:notesMasterIdLst>
  <p:sldIdLst>
    <p:sldId id="256" r:id="rId5"/>
    <p:sldId id="309" r:id="rId6"/>
    <p:sldId id="319" r:id="rId7"/>
    <p:sldId id="269" r:id="rId8"/>
    <p:sldId id="320" r:id="rId9"/>
    <p:sldId id="323" r:id="rId10"/>
    <p:sldId id="299" r:id="rId11"/>
    <p:sldId id="325" r:id="rId12"/>
    <p:sldId id="326" r:id="rId13"/>
    <p:sldId id="327" r:id="rId14"/>
    <p:sldId id="328" r:id="rId15"/>
    <p:sldId id="332" r:id="rId16"/>
    <p:sldId id="331" r:id="rId17"/>
    <p:sldId id="333" r:id="rId18"/>
    <p:sldId id="322" r:id="rId19"/>
    <p:sldId id="334" r:id="rId20"/>
    <p:sldId id="346" r:id="rId21"/>
    <p:sldId id="343" r:id="rId22"/>
    <p:sldId id="347" r:id="rId23"/>
    <p:sldId id="344" r:id="rId24"/>
    <p:sldId id="345" r:id="rId25"/>
    <p:sldId id="338" r:id="rId26"/>
    <p:sldId id="341" r:id="rId27"/>
    <p:sldId id="342" r:id="rId28"/>
    <p:sldId id="339" r:id="rId29"/>
    <p:sldId id="340" r:id="rId30"/>
    <p:sldId id="312" r:id="rId31"/>
    <p:sldId id="337" r:id="rId32"/>
    <p:sldId id="335" r:id="rId33"/>
    <p:sldId id="336"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Helen Norman" initials="HN [2]" lastIdx="2" clrIdx="6">
    <p:extLst>
      <p:ext uri="{19B8F6BF-5375-455C-9EA6-DF929625EA0E}">
        <p15:presenceInfo xmlns:p15="http://schemas.microsoft.com/office/powerpoint/2012/main" userId="S-1-5-21-1390067357-1993962763-725345543-739949" providerId="AD"/>
      </p:ext>
    </p:extLst>
  </p:cmAuthor>
  <p:cmAuthor id="1" name="Nathan Archer" initials="NA" lastIdx="5" clrIdx="0">
    <p:extLst>
      <p:ext uri="{19B8F6BF-5375-455C-9EA6-DF929625EA0E}">
        <p15:presenceInfo xmlns:p15="http://schemas.microsoft.com/office/powerpoint/2012/main" userId="S::narcher@nuffieldfoundation.org::d3a66d88-dfe3-4608-ac64-aa81b02f2115" providerId="AD"/>
      </p:ext>
    </p:extLst>
  </p:cmAuthor>
  <p:cmAuthor id="8" name="Kate Hardy" initials="KH" lastIdx="5" clrIdx="7">
    <p:extLst>
      <p:ext uri="{19B8F6BF-5375-455C-9EA6-DF929625EA0E}">
        <p15:presenceInfo xmlns:p15="http://schemas.microsoft.com/office/powerpoint/2012/main" userId="S::splkrh@leeds.ac.uk::b869ab12-7968-4564-b5a3-6b1605d74f78" providerId="AD"/>
      </p:ext>
    </p:extLst>
  </p:cmAuthor>
  <p:cmAuthor id="2" name="Jennifer Tomlinson" initials="JT" lastIdx="2" clrIdx="1">
    <p:extLst>
      <p:ext uri="{19B8F6BF-5375-455C-9EA6-DF929625EA0E}">
        <p15:presenceInfo xmlns:p15="http://schemas.microsoft.com/office/powerpoint/2012/main" userId="Jennifer Tomlinson" providerId="None"/>
      </p:ext>
    </p:extLst>
  </p:cmAuthor>
  <p:cmAuthor id="3" name="Helen Norman" initials="HN" lastIdx="3" clrIdx="2">
    <p:extLst>
      <p:ext uri="{19B8F6BF-5375-455C-9EA6-DF929625EA0E}">
        <p15:presenceInfo xmlns:p15="http://schemas.microsoft.com/office/powerpoint/2012/main" userId="S::bushn@leeds.ac.uk::ef8f7b87-b408-42bb-ba5a-a31cf2520463" providerId="AD"/>
      </p:ext>
    </p:extLst>
  </p:cmAuthor>
  <p:cmAuthor id="4" name="Nathan Archer" initials="NA [2]" lastIdx="1" clrIdx="3">
    <p:extLst>
      <p:ext uri="{19B8F6BF-5375-455C-9EA6-DF929625EA0E}">
        <p15:presenceInfo xmlns:p15="http://schemas.microsoft.com/office/powerpoint/2012/main" userId="S::busnar@leeds.ac.uk::2e5c6be3-40f3-4b61-b6a2-c62ea3a2ac39" providerId="AD"/>
      </p:ext>
    </p:extLst>
  </p:cmAuthor>
  <p:cmAuthor id="5" name="Xanthe Whittaker" initials="XW" lastIdx="5" clrIdx="4">
    <p:extLst>
      <p:ext uri="{19B8F6BF-5375-455C-9EA6-DF929625EA0E}">
        <p15:presenceInfo xmlns:p15="http://schemas.microsoft.com/office/powerpoint/2012/main" userId="S::busxwh@leeds.ac.uk::d9e415bd-6e9e-433c-befa-cc8df0ca9080" providerId="AD"/>
      </p:ext>
    </p:extLst>
  </p:cmAuthor>
  <p:cmAuthor id="6" name="Jennifer Tomlinson" initials="JT [2]" lastIdx="3" clrIdx="5">
    <p:extLst>
      <p:ext uri="{19B8F6BF-5375-455C-9EA6-DF929625EA0E}">
        <p15:presenceInfo xmlns:p15="http://schemas.microsoft.com/office/powerpoint/2012/main" userId="S::spljct@leeds.ac.uk::84c5c06d-61d7-45eb-bf47-b25290353aa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CCFF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11C840-21BB-2C93-FBA6-DE1B07D5A35A}" v="195" dt="2021-07-16T14:57:40.203"/>
    <p1510:client id="{093AE717-BF2A-4D3C-8F62-86CD0C900EDD}" v="494" dt="2021-12-07T10:25:48.220"/>
    <p1510:client id="{0B846C13-0182-F7E4-5CA1-90897FFEFE6C}" v="7" dt="2021-07-16T15:11:55.367"/>
    <p1510:client id="{1E60739A-4A5D-87E2-4DD8-1902739963FE}" v="417" dt="2021-12-07T12:31:33.190"/>
    <p1510:client id="{20B21A83-9811-05C9-D9B5-2D69FAFF28B8}" v="3" dt="2021-12-06T20:14:41.725"/>
    <p1510:client id="{24628E8C-3DC0-02A6-E532-FDE84A5C155A}" v="8" dt="2021-07-16T13:16:18.871"/>
    <p1510:client id="{2BEC1078-1F6E-47D9-85A2-3E314B4E9CC9}" v="6" dt="2021-12-07T10:28:51.141"/>
    <p1510:client id="{44614E61-3A76-517A-702E-B0F154E5D548}" v="111" dt="2021-07-19T12:43:38.204"/>
    <p1510:client id="{49814946-4385-4259-B268-12D082813F55}" v="1" dt="2021-12-06T21:08:23.398"/>
    <p1510:client id="{6235E08F-F659-CEE4-634F-DCE7052D8206}" v="42" dt="2021-12-07T13:57:29.292"/>
    <p1510:client id="{6BD5F2A8-8A3D-047D-F310-9F0ACF16D117}" v="1132" dt="2021-12-07T09:52:42.901"/>
    <p1510:client id="{740069B7-B765-DB8A-1E02-18939CFA7726}" v="2" dt="2021-07-16T12:34:02.305"/>
    <p1510:client id="{78382375-A3B8-E829-16A1-47F137BB1FD2}" v="26" dt="2021-07-19T10:03:30.103"/>
    <p1510:client id="{86B7A3A0-3C88-4785-899C-1892F8F0EBEA}" v="10" dt="2021-12-06T11:42:20.017"/>
    <p1510:client id="{89B52990-8795-8A4D-C203-B2AE6A5A2FEE}" v="1272" dt="2021-07-16T11:53:14.464"/>
    <p1510:client id="{9AD897AA-9365-2951-74D7-9FFFBDDD001E}" v="459" dt="2021-12-07T09:01:22.921"/>
    <p1510:client id="{9EE6F34D-36E9-803A-F867-EF0F601C34D0}" v="12" dt="2021-07-16T14:38:27.410"/>
    <p1510:client id="{A141494F-2374-66C0-4D57-181FEFD2E85C}" v="4" dt="2022-07-04T10:16:16.384"/>
    <p1510:client id="{A29768CC-A7AA-8076-4560-C2D13B24326E}" v="317" dt="2021-12-07T10:09:10.323"/>
    <p1510:client id="{AA62072B-2446-38B4-2573-EADB0F4F43E0}" v="82" dt="2021-07-19T12:06:32.782"/>
    <p1510:client id="{AD06B0BA-FED9-521C-8C91-22A06D62D4B2}" v="706" dt="2021-07-16T09:41:38.390"/>
    <p1510:client id="{ADFE583C-B994-413E-9BBB-2B799C007E88}" v="1" dt="2021-07-16T08:43:51.086"/>
    <p1510:client id="{CA3C59D0-9558-52A0-40C1-C0AFE9A75D67}" v="53" dt="2021-07-16T13:30:02.095"/>
    <p1510:client id="{D0E037FF-A601-4B57-9618-2778147BA052}" v="224" dt="2021-12-07T09:22:42.787"/>
    <p1510:client id="{D7AE4694-9BCB-404C-880D-D68321BD0435}" v="1" dt="2021-12-07T15:42:23.186"/>
    <p1510:client id="{FE13907E-586A-4437-9AA8-D5395D6B17D7}" v="23" dt="2021-03-29T09:33:59.542"/>
  </p1510:revLst>
</p1510:revInfo>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1205923044485331E-2"/>
          <c:y val="3.6053531423866803E-2"/>
          <c:w val="0.87895865308841215"/>
          <c:h val="0.80503835426397197"/>
        </c:manualLayout>
      </c:layout>
      <c:bar3DChart>
        <c:barDir val="col"/>
        <c:grouping val="clustered"/>
        <c:varyColors val="0"/>
        <c:ser>
          <c:idx val="0"/>
          <c:order val="0"/>
          <c:tx>
            <c:strRef>
              <c:f>Sheet4!$B$1</c:f>
              <c:strCache>
                <c:ptCount val="1"/>
                <c:pt idx="0">
                  <c:v>Wave 2</c:v>
                </c:pt>
              </c:strCache>
            </c:strRef>
          </c:tx>
          <c:spPr>
            <a:solidFill>
              <a:schemeClr val="accent2">
                <a:lumMod val="60000"/>
                <a:lumOff val="40000"/>
              </a:schemeClr>
            </a:solidFill>
            <a:ln>
              <a:noFill/>
            </a:ln>
            <a:effectLst/>
            <a:sp3d/>
          </c:spPr>
          <c:invertIfNegative val="0"/>
          <c:dLbls>
            <c:dLbl>
              <c:idx val="0"/>
              <c:layout>
                <c:manualLayout>
                  <c:x val="8.3333333333333332E-3"/>
                  <c:y val="9.25925925925925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699-498B-BE2E-07B3F6EFBFB1}"/>
                </c:ext>
              </c:extLst>
            </c:dLbl>
            <c:dLbl>
              <c:idx val="1"/>
              <c:layout>
                <c:manualLayout>
                  <c:x val="5.0925337632079971E-17"/>
                  <c:y val="0.1805555555555555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699-498B-BE2E-07B3F6EFBFB1}"/>
                </c:ext>
              </c:extLst>
            </c:dLbl>
            <c:dLbl>
              <c:idx val="2"/>
              <c:layout>
                <c:manualLayout>
                  <c:x val="2.777777777777676E-3"/>
                  <c:y val="0.2129629629629629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699-498B-BE2E-07B3F6EFBFB1}"/>
                </c:ext>
              </c:extLst>
            </c:dLbl>
            <c:dLbl>
              <c:idx val="3"/>
              <c:layout>
                <c:manualLayout>
                  <c:x val="2.777777777777676E-3"/>
                  <c:y val="9.7222222222222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699-498B-BE2E-07B3F6EFBFB1}"/>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Sheet4!$A$2:$A$5</c:f>
              <c:strCache>
                <c:ptCount val="4"/>
                <c:pt idx="0">
                  <c:v>Increased</c:v>
                </c:pt>
                <c:pt idx="1">
                  <c:v>Stayed same</c:v>
                </c:pt>
                <c:pt idx="2">
                  <c:v>Decreased</c:v>
                </c:pt>
                <c:pt idx="3">
                  <c:v>Don’t know</c:v>
                </c:pt>
              </c:strCache>
            </c:strRef>
          </c:cat>
          <c:val>
            <c:numRef>
              <c:f>Sheet4!$B$2:$B$5</c:f>
              <c:numCache>
                <c:formatCode>General</c:formatCode>
                <c:ptCount val="4"/>
                <c:pt idx="0">
                  <c:v>9.1999999999999993</c:v>
                </c:pt>
                <c:pt idx="1">
                  <c:v>40.5</c:v>
                </c:pt>
                <c:pt idx="2">
                  <c:v>41.4</c:v>
                </c:pt>
                <c:pt idx="3">
                  <c:v>2.2000000000000002</c:v>
                </c:pt>
              </c:numCache>
            </c:numRef>
          </c:val>
          <c:extLst>
            <c:ext xmlns:c16="http://schemas.microsoft.com/office/drawing/2014/chart" uri="{C3380CC4-5D6E-409C-BE32-E72D297353CC}">
              <c16:uniqueId val="{00000004-B699-498B-BE2E-07B3F6EFBFB1}"/>
            </c:ext>
          </c:extLst>
        </c:ser>
        <c:dLbls>
          <c:showLegendKey val="0"/>
          <c:showVal val="0"/>
          <c:showCatName val="0"/>
          <c:showSerName val="0"/>
          <c:showPercent val="0"/>
          <c:showBubbleSize val="0"/>
        </c:dLbls>
        <c:gapWidth val="150"/>
        <c:shape val="box"/>
        <c:axId val="557359552"/>
        <c:axId val="557359224"/>
        <c:axId val="0"/>
      </c:bar3DChart>
      <c:catAx>
        <c:axId val="55735955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557359224"/>
        <c:crosses val="autoZero"/>
        <c:auto val="1"/>
        <c:lblAlgn val="ctr"/>
        <c:lblOffset val="100"/>
        <c:noMultiLvlLbl val="0"/>
      </c:catAx>
      <c:valAx>
        <c:axId val="5573592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GB" sz="1600"/>
                  <a:t>%</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5573595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51509186351705"/>
          <c:y val="2.4050284893442776E-2"/>
          <c:w val="0.48879046369203849"/>
          <c:h val="0.78379465291754746"/>
        </c:manualLayout>
      </c:layout>
      <c:barChart>
        <c:barDir val="bar"/>
        <c:grouping val="clustered"/>
        <c:varyColors val="0"/>
        <c:ser>
          <c:idx val="0"/>
          <c:order val="0"/>
          <c:tx>
            <c:strRef>
              <c:f>Sheet2!$B$1</c:f>
              <c:strCache>
                <c:ptCount val="1"/>
                <c:pt idx="0">
                  <c:v>Since Jan 2021</c:v>
                </c:pt>
              </c:strCache>
            </c:strRef>
          </c:tx>
          <c:spPr>
            <a:solidFill>
              <a:schemeClr val="accent1"/>
            </a:solidFill>
            <a:ln>
              <a:noFill/>
            </a:ln>
            <a:effectLst/>
          </c:spPr>
          <c:invertIfNegative val="0"/>
          <c:cat>
            <c:strRef>
              <c:f>Sheet2!$A$2:$A$17</c:f>
              <c:strCache>
                <c:ptCount val="16"/>
                <c:pt idx="0">
                  <c:v>Used a food bank</c:v>
                </c:pt>
                <c:pt idx="1">
                  <c:v>Increased existing Universal Credit claim</c:v>
                </c:pt>
                <c:pt idx="2">
                  <c:v>Other way of supplementing income</c:v>
                </c:pt>
                <c:pt idx="3">
                  <c:v>Taken on additional job inside childcare sector</c:v>
                </c:pt>
                <c:pt idx="4">
                  <c:v>Got new overdraft/extended an existing one</c:v>
                </c:pt>
                <c:pt idx="5">
                  <c:v>Made a new application for UC/in-work benefit</c:v>
                </c:pt>
                <c:pt idx="6">
                  <c:v>Taken on additional job outside childcare sector</c:v>
                </c:pt>
                <c:pt idx="7">
                  <c:v>Taken loan from a financial institution </c:v>
                </c:pt>
                <c:pt idx="8">
                  <c:v>Taken loan from friends or family</c:v>
                </c:pt>
                <c:pt idx="9">
                  <c:v>Offered extended hours</c:v>
                </c:pt>
                <c:pt idx="10">
                  <c:v>Increased fees or introduced extra payments</c:v>
                </c:pt>
                <c:pt idx="11">
                  <c:v>Took a mortgage/cred card payment holiday</c:v>
                </c:pt>
                <c:pt idx="12">
                  <c:v>Sold some belongings</c:v>
                </c:pt>
                <c:pt idx="13">
                  <c:v>Relied on my partner's income</c:v>
                </c:pt>
                <c:pt idx="14">
                  <c:v>Used personal savings</c:v>
                </c:pt>
                <c:pt idx="15">
                  <c:v>Reduced spending on resources</c:v>
                </c:pt>
              </c:strCache>
            </c:strRef>
          </c:cat>
          <c:val>
            <c:numRef>
              <c:f>Sheet2!$B$2:$B$17</c:f>
              <c:numCache>
                <c:formatCode>General</c:formatCode>
                <c:ptCount val="16"/>
                <c:pt idx="0">
                  <c:v>2</c:v>
                </c:pt>
                <c:pt idx="1">
                  <c:v>2.2000000000000002</c:v>
                </c:pt>
                <c:pt idx="2">
                  <c:v>2.6</c:v>
                </c:pt>
                <c:pt idx="3">
                  <c:v>4.4000000000000004</c:v>
                </c:pt>
                <c:pt idx="4">
                  <c:v>5.6</c:v>
                </c:pt>
                <c:pt idx="5">
                  <c:v>5.7</c:v>
                </c:pt>
                <c:pt idx="6">
                  <c:v>6.1</c:v>
                </c:pt>
                <c:pt idx="7">
                  <c:v>6.1</c:v>
                </c:pt>
                <c:pt idx="8">
                  <c:v>9.4</c:v>
                </c:pt>
                <c:pt idx="9">
                  <c:v>10.9</c:v>
                </c:pt>
                <c:pt idx="10">
                  <c:v>12</c:v>
                </c:pt>
                <c:pt idx="11">
                  <c:v>12.4</c:v>
                </c:pt>
                <c:pt idx="12">
                  <c:v>21.6</c:v>
                </c:pt>
                <c:pt idx="13">
                  <c:v>33.1</c:v>
                </c:pt>
                <c:pt idx="14">
                  <c:v>38.5</c:v>
                </c:pt>
                <c:pt idx="15">
                  <c:v>41.4</c:v>
                </c:pt>
              </c:numCache>
            </c:numRef>
          </c:val>
          <c:extLst>
            <c:ext xmlns:c16="http://schemas.microsoft.com/office/drawing/2014/chart" uri="{C3380CC4-5D6E-409C-BE32-E72D297353CC}">
              <c16:uniqueId val="{00000000-23EF-4BE6-BAA0-DC26B3EAC70F}"/>
            </c:ext>
          </c:extLst>
        </c:ser>
        <c:ser>
          <c:idx val="1"/>
          <c:order val="1"/>
          <c:tx>
            <c:strRef>
              <c:f>Sheet2!$C$1</c:f>
              <c:strCache>
                <c:ptCount val="1"/>
                <c:pt idx="0">
                  <c:v>Prior to March 2020</c:v>
                </c:pt>
              </c:strCache>
            </c:strRef>
          </c:tx>
          <c:spPr>
            <a:solidFill>
              <a:schemeClr val="accent2"/>
            </a:solidFill>
            <a:ln>
              <a:noFill/>
            </a:ln>
            <a:effectLst/>
          </c:spPr>
          <c:invertIfNegative val="0"/>
          <c:cat>
            <c:strRef>
              <c:f>Sheet2!$A$2:$A$17</c:f>
              <c:strCache>
                <c:ptCount val="16"/>
                <c:pt idx="0">
                  <c:v>Used a food bank</c:v>
                </c:pt>
                <c:pt idx="1">
                  <c:v>Increased existing Universal Credit claim</c:v>
                </c:pt>
                <c:pt idx="2">
                  <c:v>Other way of supplementing income</c:v>
                </c:pt>
                <c:pt idx="3">
                  <c:v>Taken on additional job inside childcare sector</c:v>
                </c:pt>
                <c:pt idx="4">
                  <c:v>Got new overdraft/extended an existing one</c:v>
                </c:pt>
                <c:pt idx="5">
                  <c:v>Made a new application for UC/in-work benefit</c:v>
                </c:pt>
                <c:pt idx="6">
                  <c:v>Taken on additional job outside childcare sector</c:v>
                </c:pt>
                <c:pt idx="7">
                  <c:v>Taken loan from a financial institution </c:v>
                </c:pt>
                <c:pt idx="8">
                  <c:v>Taken loan from friends or family</c:v>
                </c:pt>
                <c:pt idx="9">
                  <c:v>Offered extended hours</c:v>
                </c:pt>
                <c:pt idx="10">
                  <c:v>Increased fees or introduced extra payments</c:v>
                </c:pt>
                <c:pt idx="11">
                  <c:v>Took a mortgage/cred card payment holiday</c:v>
                </c:pt>
                <c:pt idx="12">
                  <c:v>Sold some belongings</c:v>
                </c:pt>
                <c:pt idx="13">
                  <c:v>Relied on my partner's income</c:v>
                </c:pt>
                <c:pt idx="14">
                  <c:v>Used personal savings</c:v>
                </c:pt>
                <c:pt idx="15">
                  <c:v>Reduced spending on resources</c:v>
                </c:pt>
              </c:strCache>
            </c:strRef>
          </c:cat>
          <c:val>
            <c:numRef>
              <c:f>Sheet2!$C$2:$C$17</c:f>
              <c:numCache>
                <c:formatCode>General</c:formatCode>
                <c:ptCount val="16"/>
                <c:pt idx="0">
                  <c:v>2.4</c:v>
                </c:pt>
                <c:pt idx="1">
                  <c:v>1.9</c:v>
                </c:pt>
                <c:pt idx="2">
                  <c:v>4.5999999999999996</c:v>
                </c:pt>
                <c:pt idx="3">
                  <c:v>3.7</c:v>
                </c:pt>
                <c:pt idx="4">
                  <c:v>4.3</c:v>
                </c:pt>
                <c:pt idx="5">
                  <c:v>6.7</c:v>
                </c:pt>
                <c:pt idx="6">
                  <c:v>5.2</c:v>
                </c:pt>
                <c:pt idx="7">
                  <c:v>6.3</c:v>
                </c:pt>
                <c:pt idx="8">
                  <c:v>9.1</c:v>
                </c:pt>
                <c:pt idx="9">
                  <c:v>8.5</c:v>
                </c:pt>
                <c:pt idx="10">
                  <c:v>4.8</c:v>
                </c:pt>
                <c:pt idx="11">
                  <c:v>14.8</c:v>
                </c:pt>
                <c:pt idx="12">
                  <c:v>17.399999999999999</c:v>
                </c:pt>
                <c:pt idx="13">
                  <c:v>27</c:v>
                </c:pt>
                <c:pt idx="14">
                  <c:v>33.5</c:v>
                </c:pt>
                <c:pt idx="15">
                  <c:v>34.799999999999997</c:v>
                </c:pt>
              </c:numCache>
            </c:numRef>
          </c:val>
          <c:extLst>
            <c:ext xmlns:c16="http://schemas.microsoft.com/office/drawing/2014/chart" uri="{C3380CC4-5D6E-409C-BE32-E72D297353CC}">
              <c16:uniqueId val="{00000001-23EF-4BE6-BAA0-DC26B3EAC70F}"/>
            </c:ext>
          </c:extLst>
        </c:ser>
        <c:dLbls>
          <c:showLegendKey val="0"/>
          <c:showVal val="0"/>
          <c:showCatName val="0"/>
          <c:showSerName val="0"/>
          <c:showPercent val="0"/>
          <c:showBubbleSize val="0"/>
        </c:dLbls>
        <c:gapWidth val="182"/>
        <c:axId val="373025680"/>
        <c:axId val="373026992"/>
      </c:barChart>
      <c:catAx>
        <c:axId val="3730256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7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373026992"/>
        <c:crosses val="autoZero"/>
        <c:auto val="1"/>
        <c:lblAlgn val="ctr"/>
        <c:lblOffset val="100"/>
        <c:noMultiLvlLbl val="0"/>
      </c:catAx>
      <c:valAx>
        <c:axId val="373026992"/>
        <c:scaling>
          <c:orientation val="minMax"/>
          <c:max val="45"/>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GB" sz="1400"/>
                  <a:t>%</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73025680"/>
        <c:crosses val="autoZero"/>
        <c:crossBetween val="between"/>
        <c:majorUnit val="5"/>
      </c:valAx>
      <c:spPr>
        <a:noFill/>
        <a:ln>
          <a:noFill/>
        </a:ln>
        <a:effectLst/>
      </c:spPr>
    </c:plotArea>
    <c:legend>
      <c:legendPos val="b"/>
      <c:layout>
        <c:manualLayout>
          <c:xMode val="edge"/>
          <c:yMode val="edge"/>
          <c:x val="0.2512661854768154"/>
          <c:y val="0.90433409547085108"/>
          <c:w val="0.48913418635170602"/>
          <c:h val="6.0683671956868558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chart>
  <c:spPr>
    <a:solidFill>
      <a:schemeClr val="bg2"/>
    </a:solid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cat>
            <c:strRef>
              <c:f>Sheet5!$A$5:$A$12</c:f>
              <c:strCache>
                <c:ptCount val="8"/>
                <c:pt idx="0">
                  <c:v>Stress</c:v>
                </c:pt>
                <c:pt idx="1">
                  <c:v>Isolation/Loneliness</c:v>
                </c:pt>
                <c:pt idx="2">
                  <c:v>Government guidance</c:v>
                </c:pt>
                <c:pt idx="3">
                  <c:v>Lack of recognition/support</c:v>
                </c:pt>
                <c:pt idx="4">
                  <c:v>Child development</c:v>
                </c:pt>
                <c:pt idx="5">
                  <c:v>Access to PPE/tests/vaccine</c:v>
                </c:pt>
                <c:pt idx="6">
                  <c:v>Income/sustainability</c:v>
                </c:pt>
                <c:pt idx="7">
                  <c:v>Safety </c:v>
                </c:pt>
              </c:strCache>
            </c:strRef>
          </c:cat>
          <c:val>
            <c:numRef>
              <c:f>Sheet5!$B$5:$B$12</c:f>
              <c:numCache>
                <c:formatCode>General</c:formatCode>
                <c:ptCount val="8"/>
                <c:pt idx="0">
                  <c:v>2.8</c:v>
                </c:pt>
                <c:pt idx="1">
                  <c:v>5.6</c:v>
                </c:pt>
                <c:pt idx="2">
                  <c:v>5.7</c:v>
                </c:pt>
                <c:pt idx="3">
                  <c:v>10.1</c:v>
                </c:pt>
                <c:pt idx="4">
                  <c:v>10.199999999999999</c:v>
                </c:pt>
                <c:pt idx="5">
                  <c:v>10.4</c:v>
                </c:pt>
                <c:pt idx="6">
                  <c:v>25.8</c:v>
                </c:pt>
                <c:pt idx="7">
                  <c:v>71.599999999999994</c:v>
                </c:pt>
              </c:numCache>
            </c:numRef>
          </c:val>
          <c:extLst>
            <c:ext xmlns:c16="http://schemas.microsoft.com/office/drawing/2014/chart" uri="{C3380CC4-5D6E-409C-BE32-E72D297353CC}">
              <c16:uniqueId val="{00000000-D8E8-403D-BF36-0AD995097A1B}"/>
            </c:ext>
          </c:extLst>
        </c:ser>
        <c:dLbls>
          <c:showLegendKey val="0"/>
          <c:showVal val="0"/>
          <c:showCatName val="0"/>
          <c:showSerName val="0"/>
          <c:showPercent val="0"/>
          <c:showBubbleSize val="0"/>
        </c:dLbls>
        <c:gapWidth val="182"/>
        <c:axId val="500981648"/>
        <c:axId val="500987224"/>
      </c:barChart>
      <c:catAx>
        <c:axId val="5009816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500987224"/>
        <c:crosses val="autoZero"/>
        <c:auto val="1"/>
        <c:lblAlgn val="ctr"/>
        <c:lblOffset val="100"/>
        <c:noMultiLvlLbl val="0"/>
      </c:catAx>
      <c:valAx>
        <c:axId val="50098722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GB" sz="1600"/>
                  <a:t>%</a:t>
                </a:r>
              </a:p>
            </c:rich>
          </c:tx>
          <c:layout>
            <c:manualLayout>
              <c:xMode val="edge"/>
              <c:yMode val="edge"/>
              <c:x val="0.64279968927650855"/>
              <c:y val="0.9142595951614470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5009816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Sheet3!$A$5</c:f>
              <c:strCache>
                <c:ptCount val="1"/>
                <c:pt idx="0">
                  <c:v>Increased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Sheet3!$B$4:$C$4</c:f>
              <c:strCache>
                <c:ptCount val="2"/>
                <c:pt idx="0">
                  <c:v>Wave 2</c:v>
                </c:pt>
                <c:pt idx="1">
                  <c:v>Wave 1</c:v>
                </c:pt>
              </c:strCache>
            </c:strRef>
          </c:cat>
          <c:val>
            <c:numRef>
              <c:f>Sheet3!$B$5:$C$5</c:f>
              <c:numCache>
                <c:formatCode>General</c:formatCode>
                <c:ptCount val="2"/>
                <c:pt idx="0">
                  <c:v>15</c:v>
                </c:pt>
                <c:pt idx="1">
                  <c:v>6.9</c:v>
                </c:pt>
              </c:numCache>
            </c:numRef>
          </c:val>
          <c:extLst>
            <c:ext xmlns:c16="http://schemas.microsoft.com/office/drawing/2014/chart" uri="{C3380CC4-5D6E-409C-BE32-E72D297353CC}">
              <c16:uniqueId val="{00000000-6F37-4B1F-B084-97E1DCC3B5D4}"/>
            </c:ext>
          </c:extLst>
        </c:ser>
        <c:ser>
          <c:idx val="1"/>
          <c:order val="1"/>
          <c:tx>
            <c:strRef>
              <c:f>Sheet3!$A$6</c:f>
              <c:strCache>
                <c:ptCount val="1"/>
                <c:pt idx="0">
                  <c:v>Decreased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Sheet3!$B$4:$C$4</c:f>
              <c:strCache>
                <c:ptCount val="2"/>
                <c:pt idx="0">
                  <c:v>Wave 2</c:v>
                </c:pt>
                <c:pt idx="1">
                  <c:v>Wave 1</c:v>
                </c:pt>
              </c:strCache>
            </c:strRef>
          </c:cat>
          <c:val>
            <c:numRef>
              <c:f>Sheet3!$B$6:$C$6</c:f>
              <c:numCache>
                <c:formatCode>General</c:formatCode>
                <c:ptCount val="2"/>
                <c:pt idx="0">
                  <c:v>43.7</c:v>
                </c:pt>
                <c:pt idx="1">
                  <c:v>58.5</c:v>
                </c:pt>
              </c:numCache>
            </c:numRef>
          </c:val>
          <c:extLst>
            <c:ext xmlns:c16="http://schemas.microsoft.com/office/drawing/2014/chart" uri="{C3380CC4-5D6E-409C-BE32-E72D297353CC}">
              <c16:uniqueId val="{00000001-6F37-4B1F-B084-97E1DCC3B5D4}"/>
            </c:ext>
          </c:extLst>
        </c:ser>
        <c:ser>
          <c:idx val="2"/>
          <c:order val="2"/>
          <c:tx>
            <c:strRef>
              <c:f>Sheet3!$A$7</c:f>
              <c:strCache>
                <c:ptCount val="1"/>
                <c:pt idx="0">
                  <c:v>Stayed the same</c:v>
                </c:pt>
              </c:strCache>
            </c:strRef>
          </c:tx>
          <c:spPr>
            <a:solidFill>
              <a:schemeClr val="bg2">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Sheet3!$B$4:$C$4</c:f>
              <c:strCache>
                <c:ptCount val="2"/>
                <c:pt idx="0">
                  <c:v>Wave 2</c:v>
                </c:pt>
                <c:pt idx="1">
                  <c:v>Wave 1</c:v>
                </c:pt>
              </c:strCache>
            </c:strRef>
          </c:cat>
          <c:val>
            <c:numRef>
              <c:f>Sheet3!$B$7:$C$7</c:f>
              <c:numCache>
                <c:formatCode>General</c:formatCode>
                <c:ptCount val="2"/>
                <c:pt idx="0">
                  <c:v>41.3</c:v>
                </c:pt>
                <c:pt idx="1">
                  <c:v>34.700000000000003</c:v>
                </c:pt>
              </c:numCache>
            </c:numRef>
          </c:val>
          <c:extLst>
            <c:ext xmlns:c16="http://schemas.microsoft.com/office/drawing/2014/chart" uri="{C3380CC4-5D6E-409C-BE32-E72D297353CC}">
              <c16:uniqueId val="{00000002-6F37-4B1F-B084-97E1DCC3B5D4}"/>
            </c:ext>
          </c:extLst>
        </c:ser>
        <c:dLbls>
          <c:showLegendKey val="0"/>
          <c:showVal val="0"/>
          <c:showCatName val="0"/>
          <c:showSerName val="0"/>
          <c:showPercent val="0"/>
          <c:showBubbleSize val="0"/>
        </c:dLbls>
        <c:gapWidth val="150"/>
        <c:overlap val="100"/>
        <c:axId val="502725408"/>
        <c:axId val="502725736"/>
      </c:barChart>
      <c:catAx>
        <c:axId val="5027254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02725736"/>
        <c:crosses val="autoZero"/>
        <c:auto val="1"/>
        <c:lblAlgn val="ctr"/>
        <c:lblOffset val="100"/>
        <c:noMultiLvlLbl val="0"/>
      </c:catAx>
      <c:valAx>
        <c:axId val="502725736"/>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GB" sz="1800"/>
                  <a:t>%</a:t>
                </a:r>
              </a:p>
            </c:rich>
          </c:tx>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02725408"/>
        <c:crosses val="autoZero"/>
        <c:crossBetween val="between"/>
      </c:valAx>
      <c:spPr>
        <a:noFill/>
        <a:ln>
          <a:noFill/>
        </a:ln>
        <a:effectLst/>
      </c:spPr>
    </c:plotArea>
    <c:legend>
      <c:legendPos val="b"/>
      <c:layout>
        <c:manualLayout>
          <c:xMode val="edge"/>
          <c:yMode val="edge"/>
          <c:x val="0.19819509668914703"/>
          <c:y val="0.86513894283393944"/>
          <c:w val="0.60971946013654277"/>
          <c:h val="0.1319740049197009"/>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2"/>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0.90911</cdr:y>
    </cdr:from>
    <cdr:to>
      <cdr:x>1</cdr:x>
      <cdr:y>1</cdr:y>
    </cdr:to>
    <cdr:sp macro="" textlink="">
      <cdr:nvSpPr>
        <cdr:cNvPr id="2" name="TextBox 1"/>
        <cdr:cNvSpPr txBox="1"/>
      </cdr:nvSpPr>
      <cdr:spPr>
        <a:xfrm xmlns:a="http://schemas.openxmlformats.org/drawingml/2006/main">
          <a:off x="-315228" y="3958989"/>
          <a:ext cx="8496300" cy="39578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700" dirty="0">
              <a:latin typeface="Calibri" panose="020F0502020204030204" pitchFamily="34" charset="0"/>
              <a:cs typeface="Calibri" panose="020F0502020204030204" pitchFamily="34" charset="0"/>
            </a:rPr>
            <a:t>Based on 644 responses to this question</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AE59FB-CA0B-46BE-AE32-D74F6C20F53A}" type="datetimeFigureOut">
              <a:rPr lang="en-GB" smtClean="0"/>
              <a:t>19/10/2023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3D29B5-B654-4ECA-A416-8EF6E8EB7FEC}" type="slidenum">
              <a:rPr lang="en-GB" smtClean="0"/>
              <a:t>‹#›</a:t>
            </a:fld>
            <a:endParaRPr lang="en-GB"/>
          </a:p>
        </p:txBody>
      </p:sp>
    </p:spTree>
    <p:extLst>
      <p:ext uri="{BB962C8B-B14F-4D97-AF65-F5344CB8AC3E}">
        <p14:creationId xmlns:p14="http://schemas.microsoft.com/office/powerpoint/2010/main" val="3151810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53D29B5-B654-4ECA-A416-8EF6E8EB7FEC}" type="slidenum">
              <a:rPr lang="en-GB" smtClean="0"/>
              <a:t>1</a:t>
            </a:fld>
            <a:endParaRPr lang="en-GB"/>
          </a:p>
        </p:txBody>
      </p:sp>
    </p:spTree>
    <p:extLst>
      <p:ext uri="{BB962C8B-B14F-4D97-AF65-F5344CB8AC3E}">
        <p14:creationId xmlns:p14="http://schemas.microsoft.com/office/powerpoint/2010/main" val="2289831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a:latin typeface="Calibri" panose="020F0502020204030204" pitchFamily="34" charset="0"/>
                <a:cs typeface="Calibri" panose="020F0502020204030204" pitchFamily="34" charset="0"/>
              </a:rPr>
              <a:t>29%</a:t>
            </a:r>
            <a:r>
              <a:rPr lang="en-GB" sz="1200">
                <a:latin typeface="Calibri" panose="020F0502020204030204" pitchFamily="34" charset="0"/>
                <a:cs typeface="Calibri" panose="020F0502020204030204" pitchFamily="34" charset="0"/>
              </a:rPr>
              <a:t> - reduced demand due to the child only being permitted to attend 1 setting</a:t>
            </a:r>
          </a:p>
          <a:p>
            <a:r>
              <a:rPr lang="en-GB"/>
              <a:t>8.5% said</a:t>
            </a:r>
            <a:r>
              <a:rPr lang="en-GB" baseline="0"/>
              <a:t> reduced </a:t>
            </a:r>
            <a:r>
              <a:rPr lang="en-GB" baseline="0" err="1"/>
              <a:t>occ</a:t>
            </a:r>
            <a:r>
              <a:rPr lang="en-GB" baseline="0"/>
              <a:t> rates were due to other reasons (when asked to elaborate – there were mentions about safety, issues with staffing, families just not using childcare anymore</a:t>
            </a:r>
            <a:endParaRPr lang="en-GB"/>
          </a:p>
          <a:p>
            <a:endParaRPr lang="en-GB"/>
          </a:p>
        </p:txBody>
      </p:sp>
      <p:sp>
        <p:nvSpPr>
          <p:cNvPr id="4" name="Slide Number Placeholder 3"/>
          <p:cNvSpPr>
            <a:spLocks noGrp="1"/>
          </p:cNvSpPr>
          <p:nvPr>
            <p:ph type="sldNum" sz="quarter" idx="10"/>
          </p:nvPr>
        </p:nvSpPr>
        <p:spPr/>
        <p:txBody>
          <a:bodyPr/>
          <a:lstStyle/>
          <a:p>
            <a:fld id="{453D29B5-B654-4ECA-A416-8EF6E8EB7FEC}" type="slidenum">
              <a:rPr lang="en-GB" smtClean="0"/>
              <a:t>10</a:t>
            </a:fld>
            <a:endParaRPr lang="en-GB"/>
          </a:p>
        </p:txBody>
      </p:sp>
    </p:spTree>
    <p:extLst>
      <p:ext uri="{BB962C8B-B14F-4D97-AF65-F5344CB8AC3E}">
        <p14:creationId xmlns:p14="http://schemas.microsoft.com/office/powerpoint/2010/main" val="4102585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CM were asked if</a:t>
            </a:r>
            <a:r>
              <a:rPr lang="en-GB" baseline="0"/>
              <a:t> they took any actions to supplement lost income </a:t>
            </a:r>
            <a:r>
              <a:rPr lang="en-GB" u="sng" baseline="0"/>
              <a:t>in wave 2</a:t>
            </a:r>
            <a:r>
              <a:rPr lang="en-GB" baseline="0"/>
              <a:t>. In the w2 survey, CM were asked about whether they did any of these actions (</a:t>
            </a:r>
            <a:r>
              <a:rPr lang="en-GB" baseline="0" err="1"/>
              <a:t>i</a:t>
            </a:r>
            <a:r>
              <a:rPr lang="en-GB" baseline="0"/>
              <a:t>) before COVID (green bar) and whether they did them (ii) since Jan 2021 (orange bar)- to establish whether the proportion of CM taking these actions to supplement income had increased during the pandemic compared to before.</a:t>
            </a:r>
          </a:p>
          <a:p>
            <a:endParaRPr lang="en-GB" baseline="0"/>
          </a:p>
          <a:p>
            <a:r>
              <a:rPr lang="en-GB" baseline="0"/>
              <a:t>Graph clearly shows that the % taking supplementary income actions during 2021 was greater for most things on this list apart from taking a mortgage/cred card holiday, making a new app for UC, “other” – and taking out a loan/ using a food bank although diff between pre-COVID and 2021 on those latter two are negligible. </a:t>
            </a:r>
          </a:p>
          <a:p>
            <a:endParaRPr lang="en-GB" baseline="0"/>
          </a:p>
          <a:p>
            <a:r>
              <a:rPr lang="en-GB" baseline="0"/>
              <a:t>Striking – the most common actions taken in 2021 = </a:t>
            </a:r>
            <a:r>
              <a:rPr lang="en-GB" b="1" baseline="0"/>
              <a:t>41% CM - reducing spending on resources </a:t>
            </a:r>
            <a:r>
              <a:rPr lang="en-GB" baseline="0"/>
              <a:t>(likely to directly affect care services for children), (39%) using personal savings, (33%) relying on a partner’s income and over a fifth (22%) = selling belongings</a:t>
            </a:r>
          </a:p>
          <a:p>
            <a:r>
              <a:rPr lang="en-GB" baseline="0"/>
              <a:t>12% had to increase their fees or introduce extra </a:t>
            </a:r>
            <a:r>
              <a:rPr lang="en-GB" baseline="0" err="1"/>
              <a:t>payemtns</a:t>
            </a:r>
            <a:r>
              <a:rPr lang="en-GB" baseline="0"/>
              <a:t> – more than double the % saying that they had to do this pre-COVID</a:t>
            </a:r>
          </a:p>
          <a:p>
            <a:endParaRPr lang="en-GB"/>
          </a:p>
          <a:p>
            <a:r>
              <a:rPr lang="en-GB" b="1"/>
              <a:t>***we</a:t>
            </a:r>
            <a:r>
              <a:rPr lang="en-GB" b="1" baseline="0"/>
              <a:t> also asked about actions taken during 2020 in the wave 1 survey but the list isn’t as extensive (the list was revised for wave 2 based on extensive comments in the open text survey box about what CM said they did). To note – in wave 1, the most common actions taken (during 2020) were – taking a mortgage holiday selling belongings (26%) &amp; taking a loan from friends or family.</a:t>
            </a:r>
          </a:p>
          <a:p>
            <a:endParaRPr lang="en-GB" baseline="0"/>
          </a:p>
          <a:p>
            <a:r>
              <a:rPr lang="en-GB" baseline="0"/>
              <a:t>So clear that some CM had to take such actions to support their income – broadly, this seems to have increased through the pandemic.</a:t>
            </a:r>
          </a:p>
          <a:p>
            <a:endParaRPr lang="en-GB" baseline="0"/>
          </a:p>
          <a:p>
            <a:r>
              <a:rPr lang="en-GB" baseline="0"/>
              <a:t>Note: 74% of CM in wave 2 sample had accessed support from the SESS. Not surprisingly – further analysis in wave 2 data suggests that </a:t>
            </a:r>
            <a:r>
              <a:rPr lang="en-GB" b="1" baseline="0"/>
              <a:t>CM who had accessed support from the SESS </a:t>
            </a:r>
            <a:r>
              <a:rPr lang="en-GB" baseline="0"/>
              <a:t>and said that the income from that was not enough to cover their living experiences were significantly more likely to take each of these actions compared to CM who said that the income they got from the SESS was sufficient. So whilst not that surprising </a:t>
            </a:r>
            <a:r>
              <a:rPr lang="en-GB" b="1" baseline="0"/>
              <a:t>- it does underline the fact that some of these CM were drawing on </a:t>
            </a:r>
            <a:r>
              <a:rPr lang="en-GB" b="1" baseline="0" err="1"/>
              <a:t>Govt</a:t>
            </a:r>
            <a:r>
              <a:rPr lang="en-GB" b="1" baseline="0"/>
              <a:t> support from the SESS yet still having to take these actions to stay afloat (so this </a:t>
            </a:r>
            <a:r>
              <a:rPr lang="en-GB" b="1" baseline="0" err="1"/>
              <a:t>govt</a:t>
            </a:r>
            <a:r>
              <a:rPr lang="en-GB" b="1" baseline="0"/>
              <a:t> support not sufficient for many).</a:t>
            </a:r>
            <a:endParaRPr lang="en-GB" b="1"/>
          </a:p>
        </p:txBody>
      </p:sp>
      <p:sp>
        <p:nvSpPr>
          <p:cNvPr id="4" name="Slide Number Placeholder 3"/>
          <p:cNvSpPr>
            <a:spLocks noGrp="1"/>
          </p:cNvSpPr>
          <p:nvPr>
            <p:ph type="sldNum" sz="quarter" idx="10"/>
          </p:nvPr>
        </p:nvSpPr>
        <p:spPr/>
        <p:txBody>
          <a:bodyPr/>
          <a:lstStyle/>
          <a:p>
            <a:fld id="{453D29B5-B654-4ECA-A416-8EF6E8EB7FEC}" type="slidenum">
              <a:rPr lang="en-GB" smtClean="0"/>
              <a:t>11</a:t>
            </a:fld>
            <a:endParaRPr lang="en-GB"/>
          </a:p>
        </p:txBody>
      </p:sp>
    </p:spTree>
    <p:extLst>
      <p:ext uri="{BB962C8B-B14F-4D97-AF65-F5344CB8AC3E}">
        <p14:creationId xmlns:p14="http://schemas.microsoft.com/office/powerpoint/2010/main" val="28628165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Childminders</a:t>
            </a:r>
            <a:r>
              <a:rPr lang="en-GB" baseline="0"/>
              <a:t> were asked via an open text comment box, if they would like to share their main concerns about working as a childminder during the pandemic.</a:t>
            </a:r>
          </a:p>
          <a:p>
            <a:endParaRPr lang="en-GB"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644 (96%) of Childminders provided a response to this survey question.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a:p>
          <a:p>
            <a:r>
              <a:rPr lang="en-GB" baseline="0"/>
              <a:t>We coded these responses and derived a variable summarising the broad themes – displayed on the graph.</a:t>
            </a:r>
          </a:p>
          <a:p>
            <a:endParaRPr lang="en-GB"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(CM could</a:t>
            </a:r>
            <a:r>
              <a:rPr lang="en-GB" sz="1200" kern="1200" baseline="0">
                <a:solidFill>
                  <a:schemeClr val="tx1"/>
                </a:solidFill>
                <a:effectLst/>
                <a:latin typeface="+mn-lt"/>
                <a:ea typeface="+mn-ea"/>
                <a:cs typeface="+mn-cs"/>
              </a:rPr>
              <a:t> mention more than 1 of these things. The figure shows the % of CM who reported each individual concern).</a:t>
            </a:r>
            <a:endParaRPr lang="en-GB" sz="1200" kern="1200">
              <a:solidFill>
                <a:schemeClr val="tx1"/>
              </a:solidFill>
              <a:effectLst/>
              <a:latin typeface="+mn-lt"/>
              <a:ea typeface="+mn-ea"/>
              <a:cs typeface="+mn-cs"/>
            </a:endParaRPr>
          </a:p>
          <a:p>
            <a:endParaRPr lang="en-GB" baseline="0"/>
          </a:p>
          <a:p>
            <a:r>
              <a:rPr lang="en-GB" baseline="0"/>
              <a:t>NB - </a:t>
            </a:r>
            <a:r>
              <a:rPr lang="en-GB"/>
              <a:t>We have wave</a:t>
            </a:r>
            <a:r>
              <a:rPr lang="en-GB" baseline="0"/>
              <a:t> 2 data too – but not coded yet). </a:t>
            </a:r>
          </a:p>
          <a:p>
            <a:endParaRPr lang="en-GB" baseline="0"/>
          </a:p>
          <a:p>
            <a:r>
              <a:rPr lang="en-GB" baseline="0"/>
              <a:t>By far – in wave 1 (start of Jan 2021), the top concern was to do with safety – in relation to personal safety, in terms of family and children. Over a quarter of CM (26%) mentioned concerns about income and financial sustainability.</a:t>
            </a:r>
          </a:p>
          <a:p>
            <a:endParaRPr lang="en-GB" baseline="0"/>
          </a:p>
          <a:p>
            <a:r>
              <a:rPr lang="en-GB" baseline="0"/>
              <a:t>safety has continued to be a concern in wave 2 as we asked CM specifically about whether they felt safe delivering a childcare service - 60.3% disagreed or strongly disagreed with this</a:t>
            </a:r>
            <a:endParaRPr lang="en-GB"/>
          </a:p>
        </p:txBody>
      </p:sp>
      <p:sp>
        <p:nvSpPr>
          <p:cNvPr id="4" name="Slide Number Placeholder 3"/>
          <p:cNvSpPr>
            <a:spLocks noGrp="1"/>
          </p:cNvSpPr>
          <p:nvPr>
            <p:ph type="sldNum" sz="quarter" idx="10"/>
          </p:nvPr>
        </p:nvSpPr>
        <p:spPr/>
        <p:txBody>
          <a:bodyPr/>
          <a:lstStyle/>
          <a:p>
            <a:fld id="{453D29B5-B654-4ECA-A416-8EF6E8EB7FEC}" type="slidenum">
              <a:rPr lang="en-GB" smtClean="0"/>
              <a:t>12</a:t>
            </a:fld>
            <a:endParaRPr lang="en-GB"/>
          </a:p>
        </p:txBody>
      </p:sp>
    </p:spTree>
    <p:extLst>
      <p:ext uri="{BB962C8B-B14F-4D97-AF65-F5344CB8AC3E}">
        <p14:creationId xmlns:p14="http://schemas.microsoft.com/office/powerpoint/2010/main" val="4226691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Positive - % who are not at all confident</a:t>
            </a:r>
            <a:r>
              <a:rPr lang="en-GB" baseline="0"/>
              <a:t> about working as a CM in 6 months has fallen between wave1-2 whilst % who are v confident has increased. However, there is still a sizeable proportion who are not at all confident or somewhat confident – about continuing to operate = this is a valuable section of the ECEC workforce that we may lose.</a:t>
            </a:r>
            <a:r>
              <a:rPr lang="en-GB"/>
              <a:t> </a:t>
            </a:r>
            <a:endParaRPr lang="en-GB" baseline="0"/>
          </a:p>
          <a:p>
            <a:endParaRPr lang="en-GB">
              <a:cs typeface="Calibri"/>
            </a:endParaRPr>
          </a:p>
          <a:p>
            <a:r>
              <a:rPr lang="en-GB"/>
              <a:t>CM reporting reduced income d</a:t>
            </a:r>
            <a:r>
              <a:rPr lang="en-US" err="1"/>
              <a:t>uring</a:t>
            </a:r>
            <a:r>
              <a:rPr lang="en-US"/>
              <a:t> the pandemic </a:t>
            </a:r>
            <a:r>
              <a:rPr lang="en-GB"/>
              <a:t>in wave 2 were significantly more likely to say they were not at all confident about continuing work as a CM. (e.g. 23% of CM with reduced incomes said they were not at all confident about continuing work as a CM compared to just 6% of those whose incomes had stayed the same through the pandemic) </a:t>
            </a:r>
            <a:endParaRPr lang="en-GB">
              <a:cs typeface="Calibri"/>
            </a:endParaRPr>
          </a:p>
          <a:p>
            <a:endParaRPr lang="en-GB"/>
          </a:p>
          <a:p>
            <a:r>
              <a:rPr lang="en-GB" baseline="0"/>
              <a:t>&gt;&gt;Next steps – to look at other vars that predict this confidence – given we could use confidence about operating as a proxy measure of risk</a:t>
            </a:r>
            <a:endParaRPr lang="en-GB" baseline="0">
              <a:cs typeface="Calibri"/>
            </a:endParaRPr>
          </a:p>
          <a:p>
            <a:endParaRPr lang="en-GB" baseline="0"/>
          </a:p>
          <a:p>
            <a:endParaRPr lang="en-GB" baseline="0">
              <a:cs typeface="Calibri"/>
            </a:endParaRPr>
          </a:p>
        </p:txBody>
      </p:sp>
      <p:sp>
        <p:nvSpPr>
          <p:cNvPr id="4" name="Slide Number Placeholder 3"/>
          <p:cNvSpPr>
            <a:spLocks noGrp="1"/>
          </p:cNvSpPr>
          <p:nvPr>
            <p:ph type="sldNum" sz="quarter" idx="10"/>
          </p:nvPr>
        </p:nvSpPr>
        <p:spPr/>
        <p:txBody>
          <a:bodyPr/>
          <a:lstStyle/>
          <a:p>
            <a:fld id="{453D29B5-B654-4ECA-A416-8EF6E8EB7FEC}" type="slidenum">
              <a:rPr lang="en-GB" smtClean="0"/>
              <a:t>13</a:t>
            </a:fld>
            <a:endParaRPr lang="en-GB"/>
          </a:p>
        </p:txBody>
      </p:sp>
    </p:spTree>
    <p:extLst>
      <p:ext uri="{BB962C8B-B14F-4D97-AF65-F5344CB8AC3E}">
        <p14:creationId xmlns:p14="http://schemas.microsoft.com/office/powerpoint/2010/main" val="35787277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Top three </a:t>
            </a:r>
            <a:r>
              <a:rPr lang="en-GB" err="1"/>
              <a:t>Govt</a:t>
            </a:r>
            <a:r>
              <a:rPr lang="en-GB"/>
              <a:t> supports to get through next 6 months</a:t>
            </a:r>
            <a:r>
              <a:rPr lang="en-GB" baseline="0"/>
              <a:t> as reported in wave 1 and wave 2. These are the top answers (anything under 10% not included here)</a:t>
            </a:r>
            <a:endParaRPr lang="en-GB"/>
          </a:p>
          <a:p>
            <a:endParaRPr lang="en-GB"/>
          </a:p>
          <a:p>
            <a:r>
              <a:rPr lang="en-GB"/>
              <a:t>Useful</a:t>
            </a:r>
            <a:r>
              <a:rPr lang="en-GB" baseline="0"/>
              <a:t> to get feedback on this from the audience (to help inform our own recommendations)</a:t>
            </a:r>
            <a:endParaRPr lang="en-GB"/>
          </a:p>
        </p:txBody>
      </p:sp>
      <p:sp>
        <p:nvSpPr>
          <p:cNvPr id="4" name="Slide Number Placeholder 3"/>
          <p:cNvSpPr>
            <a:spLocks noGrp="1"/>
          </p:cNvSpPr>
          <p:nvPr>
            <p:ph type="sldNum" sz="quarter" idx="10"/>
          </p:nvPr>
        </p:nvSpPr>
        <p:spPr/>
        <p:txBody>
          <a:bodyPr/>
          <a:lstStyle/>
          <a:p>
            <a:fld id="{453D29B5-B654-4ECA-A416-8EF6E8EB7FEC}" type="slidenum">
              <a:rPr lang="en-GB" smtClean="0"/>
              <a:t>14</a:t>
            </a:fld>
            <a:endParaRPr lang="en-GB"/>
          </a:p>
        </p:txBody>
      </p:sp>
    </p:spTree>
    <p:extLst>
      <p:ext uri="{BB962C8B-B14F-4D97-AF65-F5344CB8AC3E}">
        <p14:creationId xmlns:p14="http://schemas.microsoft.com/office/powerpoint/2010/main" val="3090604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This is a central contradiction or tension we saw in the data. Very high job satisfaction and high levels of skill BUT many are considering leaving the profession. This CM from Wales – she says that everyday somebody has left and not that many people joining. We think that our data can tell us a bit about why and wonder what your thoughts are ...</a:t>
            </a:r>
          </a:p>
        </p:txBody>
      </p:sp>
      <p:sp>
        <p:nvSpPr>
          <p:cNvPr id="4" name="Slide Number Placeholder 3"/>
          <p:cNvSpPr>
            <a:spLocks noGrp="1"/>
          </p:cNvSpPr>
          <p:nvPr>
            <p:ph type="sldNum" sz="quarter" idx="5"/>
          </p:nvPr>
        </p:nvSpPr>
        <p:spPr/>
        <p:txBody>
          <a:bodyPr/>
          <a:lstStyle/>
          <a:p>
            <a:fld id="{453D29B5-B654-4ECA-A416-8EF6E8EB7FEC}" type="slidenum">
              <a:rPr lang="en-GB" smtClean="0"/>
              <a:t>16</a:t>
            </a:fld>
            <a:endParaRPr lang="en-GB"/>
          </a:p>
        </p:txBody>
      </p:sp>
    </p:spTree>
    <p:extLst>
      <p:ext uri="{BB962C8B-B14F-4D97-AF65-F5344CB8AC3E}">
        <p14:creationId xmlns:p14="http://schemas.microsoft.com/office/powerpoint/2010/main" val="39068945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In addition to reduced income, CMs were concerned about having no financial provision for when sick, entitlement to the government support schemes, not being able to retire, and the funded hours not being enough to cover living costs.</a:t>
            </a:r>
          </a:p>
        </p:txBody>
      </p:sp>
      <p:sp>
        <p:nvSpPr>
          <p:cNvPr id="4" name="Slide Number Placeholder 3"/>
          <p:cNvSpPr>
            <a:spLocks noGrp="1"/>
          </p:cNvSpPr>
          <p:nvPr>
            <p:ph type="sldNum" sz="quarter" idx="5"/>
          </p:nvPr>
        </p:nvSpPr>
        <p:spPr/>
        <p:txBody>
          <a:bodyPr/>
          <a:lstStyle/>
          <a:p>
            <a:fld id="{453D29B5-B654-4ECA-A416-8EF6E8EB7FEC}" type="slidenum">
              <a:rPr lang="en-GB" smtClean="0"/>
              <a:t>19</a:t>
            </a:fld>
            <a:endParaRPr lang="en-GB"/>
          </a:p>
        </p:txBody>
      </p:sp>
    </p:spTree>
    <p:extLst>
      <p:ext uri="{BB962C8B-B14F-4D97-AF65-F5344CB8AC3E}">
        <p14:creationId xmlns:p14="http://schemas.microsoft.com/office/powerpoint/2010/main" val="33338608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Meeting up with others was seen as vital for avoiding isolation, but also for skill sharing and development. </a:t>
            </a:r>
          </a:p>
        </p:txBody>
      </p:sp>
      <p:sp>
        <p:nvSpPr>
          <p:cNvPr id="4" name="Slide Number Placeholder 3"/>
          <p:cNvSpPr>
            <a:spLocks noGrp="1"/>
          </p:cNvSpPr>
          <p:nvPr>
            <p:ph type="sldNum" sz="quarter" idx="5"/>
          </p:nvPr>
        </p:nvSpPr>
        <p:spPr/>
        <p:txBody>
          <a:bodyPr/>
          <a:lstStyle/>
          <a:p>
            <a:fld id="{453D29B5-B654-4ECA-A416-8EF6E8EB7FEC}" type="slidenum">
              <a:rPr lang="en-GB" smtClean="0"/>
              <a:t>22</a:t>
            </a:fld>
            <a:endParaRPr lang="en-GB"/>
          </a:p>
        </p:txBody>
      </p:sp>
    </p:spTree>
    <p:extLst>
      <p:ext uri="{BB962C8B-B14F-4D97-AF65-F5344CB8AC3E}">
        <p14:creationId xmlns:p14="http://schemas.microsoft.com/office/powerpoint/2010/main" val="40168497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453D29B5-B654-4ECA-A416-8EF6E8EB7FEC}" type="slidenum">
              <a:rPr lang="en-GB" smtClean="0"/>
              <a:t>23</a:t>
            </a:fld>
            <a:endParaRPr lang="en-GB"/>
          </a:p>
        </p:txBody>
      </p:sp>
    </p:spTree>
    <p:extLst>
      <p:ext uri="{BB962C8B-B14F-4D97-AF65-F5344CB8AC3E}">
        <p14:creationId xmlns:p14="http://schemas.microsoft.com/office/powerpoint/2010/main" val="11620134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453D29B5-B654-4ECA-A416-8EF6E8EB7FEC}" type="slidenum">
              <a:rPr lang="en-GB" smtClean="0"/>
              <a:t>24</a:t>
            </a:fld>
            <a:endParaRPr lang="en-GB"/>
          </a:p>
        </p:txBody>
      </p:sp>
    </p:spTree>
    <p:extLst>
      <p:ext uri="{BB962C8B-B14F-4D97-AF65-F5344CB8AC3E}">
        <p14:creationId xmlns:p14="http://schemas.microsoft.com/office/powerpoint/2010/main" val="1482549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endParaRPr lang="en-GB"/>
          </a:p>
        </p:txBody>
      </p:sp>
      <p:sp>
        <p:nvSpPr>
          <p:cNvPr id="4" name="Slide Number Placeholder 3"/>
          <p:cNvSpPr>
            <a:spLocks noGrp="1"/>
          </p:cNvSpPr>
          <p:nvPr>
            <p:ph type="sldNum" sz="quarter" idx="10"/>
          </p:nvPr>
        </p:nvSpPr>
        <p:spPr/>
        <p:txBody>
          <a:bodyPr/>
          <a:lstStyle/>
          <a:p>
            <a:fld id="{453D29B5-B654-4ECA-A416-8EF6E8EB7FEC}" type="slidenum">
              <a:rPr lang="en-GB" smtClean="0"/>
              <a:t>2</a:t>
            </a:fld>
            <a:endParaRPr lang="en-GB"/>
          </a:p>
        </p:txBody>
      </p:sp>
    </p:spTree>
    <p:extLst>
      <p:ext uri="{BB962C8B-B14F-4D97-AF65-F5344CB8AC3E}">
        <p14:creationId xmlns:p14="http://schemas.microsoft.com/office/powerpoint/2010/main" val="2097378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t>By summer 2021, we are starting to see signs of recovery within the ECEC sector, but there are still a lot of scarring effects from the pandemic... and this is not yet over given the rise in COVID cases + the new variant</a:t>
            </a:r>
            <a:endParaRPr lang="en-US"/>
          </a:p>
        </p:txBody>
      </p:sp>
      <p:sp>
        <p:nvSpPr>
          <p:cNvPr id="4" name="Slide Number Placeholder 3"/>
          <p:cNvSpPr>
            <a:spLocks noGrp="1"/>
          </p:cNvSpPr>
          <p:nvPr>
            <p:ph type="sldNum" sz="quarter" idx="10"/>
          </p:nvPr>
        </p:nvSpPr>
        <p:spPr/>
        <p:txBody>
          <a:bodyPr/>
          <a:lstStyle/>
          <a:p>
            <a:fld id="{453D29B5-B654-4ECA-A416-8EF6E8EB7FEC}" type="slidenum">
              <a:rPr lang="en-GB" smtClean="0"/>
              <a:t>25</a:t>
            </a:fld>
            <a:endParaRPr lang="en-GB"/>
          </a:p>
        </p:txBody>
      </p:sp>
    </p:spTree>
    <p:extLst>
      <p:ext uri="{BB962C8B-B14F-4D97-AF65-F5344CB8AC3E}">
        <p14:creationId xmlns:p14="http://schemas.microsoft.com/office/powerpoint/2010/main" val="12461740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latin typeface="Calibri"/>
              <a:cs typeface="Calibri"/>
            </a:endParaRPr>
          </a:p>
        </p:txBody>
      </p:sp>
      <p:sp>
        <p:nvSpPr>
          <p:cNvPr id="4" name="Slide Number Placeholder 3"/>
          <p:cNvSpPr>
            <a:spLocks noGrp="1"/>
          </p:cNvSpPr>
          <p:nvPr>
            <p:ph type="sldNum" sz="quarter" idx="10"/>
          </p:nvPr>
        </p:nvSpPr>
        <p:spPr/>
        <p:txBody>
          <a:bodyPr/>
          <a:lstStyle/>
          <a:p>
            <a:fld id="{453D29B5-B654-4ECA-A416-8EF6E8EB7FEC}" type="slidenum">
              <a:rPr lang="en-GB" smtClean="0"/>
              <a:t>26</a:t>
            </a:fld>
            <a:endParaRPr lang="en-GB"/>
          </a:p>
        </p:txBody>
      </p:sp>
    </p:spTree>
    <p:extLst>
      <p:ext uri="{BB962C8B-B14F-4D97-AF65-F5344CB8AC3E}">
        <p14:creationId xmlns:p14="http://schemas.microsoft.com/office/powerpoint/2010/main" val="7958367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latin typeface="Calibri"/>
              <a:cs typeface="Calibri"/>
            </a:endParaRPr>
          </a:p>
        </p:txBody>
      </p:sp>
      <p:sp>
        <p:nvSpPr>
          <p:cNvPr id="4" name="Slide Number Placeholder 3"/>
          <p:cNvSpPr>
            <a:spLocks noGrp="1"/>
          </p:cNvSpPr>
          <p:nvPr>
            <p:ph type="sldNum" sz="quarter" idx="10"/>
          </p:nvPr>
        </p:nvSpPr>
        <p:spPr/>
        <p:txBody>
          <a:bodyPr/>
          <a:lstStyle/>
          <a:p>
            <a:fld id="{453D29B5-B654-4ECA-A416-8EF6E8EB7FEC}" type="slidenum">
              <a:rPr lang="en-GB" smtClean="0"/>
              <a:t>27</a:t>
            </a:fld>
            <a:endParaRPr lang="en-GB"/>
          </a:p>
        </p:txBody>
      </p:sp>
    </p:spTree>
    <p:extLst>
      <p:ext uri="{BB962C8B-B14F-4D97-AF65-F5344CB8AC3E}">
        <p14:creationId xmlns:p14="http://schemas.microsoft.com/office/powerpoint/2010/main" val="35267882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END</a:t>
            </a:r>
          </a:p>
        </p:txBody>
      </p:sp>
      <p:sp>
        <p:nvSpPr>
          <p:cNvPr id="4" name="Slide Number Placeholder 3"/>
          <p:cNvSpPr>
            <a:spLocks noGrp="1"/>
          </p:cNvSpPr>
          <p:nvPr>
            <p:ph type="sldNum" sz="quarter" idx="10"/>
          </p:nvPr>
        </p:nvSpPr>
        <p:spPr/>
        <p:txBody>
          <a:bodyPr/>
          <a:lstStyle/>
          <a:p>
            <a:fld id="{453D29B5-B654-4ECA-A416-8EF6E8EB7FEC}" type="slidenum">
              <a:rPr lang="en-GB" smtClean="0"/>
              <a:t>28</a:t>
            </a:fld>
            <a:endParaRPr lang="en-GB"/>
          </a:p>
        </p:txBody>
      </p:sp>
    </p:spTree>
    <p:extLst>
      <p:ext uri="{BB962C8B-B14F-4D97-AF65-F5344CB8AC3E}">
        <p14:creationId xmlns:p14="http://schemas.microsoft.com/office/powerpoint/2010/main" val="1298923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NOT</a:t>
            </a:r>
            <a:r>
              <a:rPr lang="en-GB" baseline="0"/>
              <a:t> TO BE PRESENTED. FOR INFO ONLY</a:t>
            </a:r>
            <a:endParaRPr lang="en-GB"/>
          </a:p>
        </p:txBody>
      </p:sp>
      <p:sp>
        <p:nvSpPr>
          <p:cNvPr id="4" name="Slide Number Placeholder 3"/>
          <p:cNvSpPr>
            <a:spLocks noGrp="1"/>
          </p:cNvSpPr>
          <p:nvPr>
            <p:ph type="sldNum" sz="quarter" idx="10"/>
          </p:nvPr>
        </p:nvSpPr>
        <p:spPr/>
        <p:txBody>
          <a:bodyPr/>
          <a:lstStyle/>
          <a:p>
            <a:fld id="{453D29B5-B654-4ECA-A416-8EF6E8EB7FEC}" type="slidenum">
              <a:rPr lang="en-GB" smtClean="0"/>
              <a:t>29</a:t>
            </a:fld>
            <a:endParaRPr lang="en-GB"/>
          </a:p>
        </p:txBody>
      </p:sp>
    </p:spTree>
    <p:extLst>
      <p:ext uri="{BB962C8B-B14F-4D97-AF65-F5344CB8AC3E}">
        <p14:creationId xmlns:p14="http://schemas.microsoft.com/office/powerpoint/2010/main" val="39173336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Still high % in 2021</a:t>
            </a:r>
          </a:p>
          <a:p>
            <a:r>
              <a:rPr lang="en-GB"/>
              <a:t>We didn’t</a:t>
            </a:r>
            <a:r>
              <a:rPr lang="en-GB" baseline="0"/>
              <a:t> find any significant differences between CM that expressed these concerns e.g. by IMD decile or region</a:t>
            </a:r>
            <a:endParaRPr lang="en-GB"/>
          </a:p>
        </p:txBody>
      </p:sp>
      <p:sp>
        <p:nvSpPr>
          <p:cNvPr id="4" name="Slide Number Placeholder 3"/>
          <p:cNvSpPr>
            <a:spLocks noGrp="1"/>
          </p:cNvSpPr>
          <p:nvPr>
            <p:ph type="sldNum" sz="quarter" idx="10"/>
          </p:nvPr>
        </p:nvSpPr>
        <p:spPr/>
        <p:txBody>
          <a:bodyPr/>
          <a:lstStyle/>
          <a:p>
            <a:fld id="{453D29B5-B654-4ECA-A416-8EF6E8EB7FEC}" type="slidenum">
              <a:rPr lang="en-GB" smtClean="0"/>
              <a:t>30</a:t>
            </a:fld>
            <a:endParaRPr lang="en-GB"/>
          </a:p>
        </p:txBody>
      </p:sp>
    </p:spTree>
    <p:extLst>
      <p:ext uri="{BB962C8B-B14F-4D97-AF65-F5344CB8AC3E}">
        <p14:creationId xmlns:p14="http://schemas.microsoft.com/office/powerpoint/2010/main" val="2211834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cs typeface="Calibri"/>
            </a:endParaRPr>
          </a:p>
          <a:p>
            <a:endParaRPr lang="en-GB">
              <a:cs typeface="Calibri"/>
            </a:endParaRPr>
          </a:p>
        </p:txBody>
      </p:sp>
      <p:sp>
        <p:nvSpPr>
          <p:cNvPr id="4" name="Slide Number Placeholder 3"/>
          <p:cNvSpPr>
            <a:spLocks noGrp="1"/>
          </p:cNvSpPr>
          <p:nvPr>
            <p:ph type="sldNum" sz="quarter" idx="10"/>
          </p:nvPr>
        </p:nvSpPr>
        <p:spPr/>
        <p:txBody>
          <a:bodyPr/>
          <a:lstStyle/>
          <a:p>
            <a:fld id="{453D29B5-B654-4ECA-A416-8EF6E8EB7FEC}" type="slidenum">
              <a:rPr lang="en-GB" smtClean="0"/>
              <a:t>3</a:t>
            </a:fld>
            <a:endParaRPr lang="en-GB"/>
          </a:p>
        </p:txBody>
      </p:sp>
    </p:spTree>
    <p:extLst>
      <p:ext uri="{BB962C8B-B14F-4D97-AF65-F5344CB8AC3E}">
        <p14:creationId xmlns:p14="http://schemas.microsoft.com/office/powerpoint/2010/main" val="4211429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FOCUS IS ON </a:t>
            </a:r>
            <a:r>
              <a:rPr lang="en-GB" u="sng"/>
              <a:t>EARLY YEARS</a:t>
            </a:r>
            <a:r>
              <a:rPr lang="en-GB"/>
              <a:t>– DEFINED AS THE CARE &amp; EDUCATION OF CHILDREN AGED 4 OR UNDER</a:t>
            </a:r>
          </a:p>
          <a:p>
            <a:endParaRPr lang="en-GB">
              <a:cs typeface="Calibri"/>
            </a:endParaRPr>
          </a:p>
          <a:p>
            <a:endParaRPr lang="en-GB">
              <a:cs typeface="Calibri"/>
            </a:endParaRPr>
          </a:p>
        </p:txBody>
      </p:sp>
      <p:sp>
        <p:nvSpPr>
          <p:cNvPr id="4" name="Slide Number Placeholder 3"/>
          <p:cNvSpPr>
            <a:spLocks noGrp="1"/>
          </p:cNvSpPr>
          <p:nvPr>
            <p:ph type="sldNum" sz="quarter" idx="10"/>
          </p:nvPr>
        </p:nvSpPr>
        <p:spPr/>
        <p:txBody>
          <a:bodyPr/>
          <a:lstStyle/>
          <a:p>
            <a:fld id="{453D29B5-B654-4ECA-A416-8EF6E8EB7FEC}" type="slidenum">
              <a:rPr lang="en-GB" smtClean="0"/>
              <a:t>4</a:t>
            </a:fld>
            <a:endParaRPr lang="en-GB"/>
          </a:p>
        </p:txBody>
      </p:sp>
    </p:spTree>
    <p:extLst>
      <p:ext uri="{BB962C8B-B14F-4D97-AF65-F5344CB8AC3E}">
        <p14:creationId xmlns:p14="http://schemas.microsoft.com/office/powerpoint/2010/main" val="19896582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300"/>
              </a:spcAft>
              <a:buFont typeface="Arial"/>
              <a:buNone/>
            </a:pPr>
            <a:r>
              <a:rPr lang="en-GB" sz="1200" kern="1200">
                <a:solidFill>
                  <a:schemeClr val="tx1"/>
                </a:solidFill>
                <a:effectLst/>
                <a:latin typeface="+mn-lt"/>
                <a:ea typeface="+mn-ea"/>
                <a:cs typeface="+mn-cs"/>
              </a:rPr>
              <a:t>In Wales – referred to as the “Childcare Offer for Wales” made up of up</a:t>
            </a:r>
            <a:r>
              <a:rPr lang="en-GB" sz="1200" kern="1200" baseline="0">
                <a:solidFill>
                  <a:schemeClr val="tx1"/>
                </a:solidFill>
                <a:effectLst/>
                <a:latin typeface="+mn-lt"/>
                <a:ea typeface="+mn-ea"/>
                <a:cs typeface="+mn-cs"/>
              </a:rPr>
              <a:t> to 10 hours Foundation Phase funding + up to 20 hours </a:t>
            </a:r>
            <a:r>
              <a:rPr lang="en-GB" sz="1200" kern="1200" baseline="0" err="1">
                <a:solidFill>
                  <a:schemeClr val="tx1"/>
                </a:solidFill>
                <a:effectLst/>
                <a:latin typeface="+mn-lt"/>
                <a:ea typeface="+mn-ea"/>
                <a:cs typeface="+mn-cs"/>
              </a:rPr>
              <a:t>childacre</a:t>
            </a:r>
            <a:r>
              <a:rPr lang="en-GB" sz="1200" kern="1200" baseline="0">
                <a:solidFill>
                  <a:schemeClr val="tx1"/>
                </a:solidFill>
                <a:effectLst/>
                <a:latin typeface="+mn-lt"/>
                <a:ea typeface="+mn-ea"/>
                <a:cs typeface="+mn-cs"/>
              </a:rPr>
              <a:t>. Most CM in Wales only deliver the </a:t>
            </a:r>
            <a:r>
              <a:rPr lang="en-GB" sz="1200" kern="1200">
                <a:solidFill>
                  <a:schemeClr val="tx1"/>
                </a:solidFill>
                <a:effectLst/>
                <a:latin typeface="+mn-lt"/>
                <a:ea typeface="+mn-ea"/>
                <a:cs typeface="+mn-cs"/>
              </a:rPr>
              <a:t>childcare element of this</a:t>
            </a:r>
            <a:endParaRPr lang="en-GB">
              <a:cs typeface="Calibri"/>
            </a:endParaRPr>
          </a:p>
        </p:txBody>
      </p:sp>
      <p:sp>
        <p:nvSpPr>
          <p:cNvPr id="4" name="Slide Number Placeholder 3"/>
          <p:cNvSpPr>
            <a:spLocks noGrp="1"/>
          </p:cNvSpPr>
          <p:nvPr>
            <p:ph type="sldNum" sz="quarter" idx="10"/>
          </p:nvPr>
        </p:nvSpPr>
        <p:spPr/>
        <p:txBody>
          <a:bodyPr/>
          <a:lstStyle/>
          <a:p>
            <a:fld id="{453D29B5-B654-4ECA-A416-8EF6E8EB7FEC}" type="slidenum">
              <a:rPr lang="en-GB" smtClean="0"/>
              <a:t>5</a:t>
            </a:fld>
            <a:endParaRPr lang="en-GB"/>
          </a:p>
        </p:txBody>
      </p:sp>
    </p:spTree>
    <p:extLst>
      <p:ext uri="{BB962C8B-B14F-4D97-AF65-F5344CB8AC3E}">
        <p14:creationId xmlns:p14="http://schemas.microsoft.com/office/powerpoint/2010/main" val="8235619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graph provides a picture of the availability and use of ECEC (in England )  during the course of the pandemic – from April 2020 to June 2021.. (The picture in Wales is broadly similar in relation to closures and reopenings – PACEY). The data is from the DFE -  covers all schools, private, voluntary, and independent (PVI) providers (including childminders) receiving government funding – they are required to make a return on the early years census – which this data is taken from </a:t>
            </a:r>
          </a:p>
          <a:p>
            <a:endParaRPr lang="en-US">
              <a:cs typeface="Calibri"/>
            </a:endParaRPr>
          </a:p>
          <a:p>
            <a:r>
              <a:rPr lang="en-US">
                <a:cs typeface="Calibri"/>
              </a:rPr>
              <a:t>The  horizontal date axis captures data reported by providers in the second week of the month. The left axis/blue line shows the number of children attending ECEC settings in that particular week of the month and the orange, left side axis/ orange line shows the proportion of ECEC settings that were open over this period</a:t>
            </a:r>
          </a:p>
          <a:p>
            <a:endParaRPr lang="en-US">
              <a:cs typeface="Calibri"/>
            </a:endParaRPr>
          </a:p>
          <a:p>
            <a:r>
              <a:rPr lang="en-US">
                <a:cs typeface="Calibri"/>
              </a:rPr>
              <a:t>At the start of the pandemic the number of children attending and the % of settings open was very low – as we'd expect (as the country went into lockdown). As we move through the pandemic, the numbers of children attending increases but also dips at certain points over the year as we move in and out of lockdowns and as the cases of covid peak and fall. The proportion of settings open mirrors this trend and as we reach June – it suggests that around 80% of ECEC settings are open</a:t>
            </a:r>
          </a:p>
        </p:txBody>
      </p:sp>
      <p:sp>
        <p:nvSpPr>
          <p:cNvPr id="4" name="Slide Number Placeholder 3"/>
          <p:cNvSpPr>
            <a:spLocks noGrp="1"/>
          </p:cNvSpPr>
          <p:nvPr>
            <p:ph type="sldNum" sz="quarter" idx="5"/>
          </p:nvPr>
        </p:nvSpPr>
        <p:spPr/>
        <p:txBody>
          <a:bodyPr/>
          <a:lstStyle/>
          <a:p>
            <a:fld id="{453D29B5-B654-4ECA-A416-8EF6E8EB7FEC}" type="slidenum">
              <a:rPr lang="en-GB" smtClean="0"/>
              <a:t>6</a:t>
            </a:fld>
            <a:endParaRPr lang="en-GB"/>
          </a:p>
        </p:txBody>
      </p:sp>
    </p:spTree>
    <p:extLst>
      <p:ext uri="{BB962C8B-B14F-4D97-AF65-F5344CB8AC3E}">
        <p14:creationId xmlns:p14="http://schemas.microsoft.com/office/powerpoint/2010/main" val="725078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kern="1200">
                <a:solidFill>
                  <a:schemeClr val="tx1"/>
                </a:solidFill>
                <a:effectLst/>
                <a:latin typeface="+mn-lt"/>
                <a:ea typeface="+mn-ea"/>
                <a:cs typeface="+mn-cs"/>
              </a:rPr>
              <a:t>Wave 2 – about a</a:t>
            </a:r>
            <a:r>
              <a:rPr lang="en-GB" sz="1200" b="0" i="0" kern="1200" baseline="0">
                <a:solidFill>
                  <a:schemeClr val="tx1"/>
                </a:solidFill>
                <a:effectLst/>
                <a:latin typeface="+mn-lt"/>
                <a:ea typeface="+mn-ea"/>
                <a:cs typeface="+mn-cs"/>
              </a:rPr>
              <a:t> month </a:t>
            </a:r>
            <a:r>
              <a:rPr lang="en-GB" sz="1200" b="0" i="0" kern="1200">
                <a:solidFill>
                  <a:schemeClr val="tx1"/>
                </a:solidFill>
                <a:effectLst/>
                <a:latin typeface="+mn-lt"/>
                <a:ea typeface="+mn-ea"/>
                <a:cs typeface="+mn-cs"/>
              </a:rPr>
              <a:t>in the field</a:t>
            </a:r>
            <a:r>
              <a:rPr lang="en-GB" sz="1200" b="0" i="0" kern="1200" baseline="0">
                <a:solidFill>
                  <a:schemeClr val="tx1"/>
                </a:solidFill>
                <a:effectLst/>
                <a:latin typeface="+mn-lt"/>
                <a:ea typeface="+mn-ea"/>
                <a:cs typeface="+mn-cs"/>
              </a:rPr>
              <a:t> as response was slower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kern="1200" baseline="0">
                <a:solidFill>
                  <a:schemeClr val="tx1"/>
                </a:solidFill>
                <a:effectLst/>
                <a:latin typeface="+mn-lt"/>
                <a:ea typeface="+mn-ea"/>
                <a:cs typeface="+mn-cs"/>
              </a:rPr>
              <a:t>&gt;90% of our sample was from England (7.7% ( 52 CM) were from Wales in w1; and 6.8% (37 CM) were from Wales in w2). This is broadly reflective of the </a:t>
            </a:r>
            <a:r>
              <a:rPr lang="en-GB" sz="1200" b="0" i="0" kern="1200" baseline="0" err="1">
                <a:solidFill>
                  <a:schemeClr val="tx1"/>
                </a:solidFill>
                <a:effectLst/>
                <a:latin typeface="+mn-lt"/>
                <a:ea typeface="+mn-ea"/>
                <a:cs typeface="+mn-cs"/>
              </a:rPr>
              <a:t>Eng</a:t>
            </a:r>
            <a:r>
              <a:rPr lang="en-GB" sz="1200" b="0" i="0" kern="1200" baseline="0">
                <a:solidFill>
                  <a:schemeClr val="tx1"/>
                </a:solidFill>
                <a:effectLst/>
                <a:latin typeface="+mn-lt"/>
                <a:ea typeface="+mn-ea"/>
                <a:cs typeface="+mn-cs"/>
              </a:rPr>
              <a:t>/Wales pop of CM (we have a slightly higher proportion of CM in Wales) but survey no’s for Wales are still small so must be interpreted with caution*.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kern="1200" baseline="0">
                <a:solidFill>
                  <a:schemeClr val="tx1"/>
                </a:solidFill>
                <a:effectLst/>
                <a:latin typeface="+mn-lt"/>
                <a:ea typeface="+mn-ea"/>
                <a:cs typeface="+mn-cs"/>
              </a:rPr>
              <a:t>Mean age was slightly older in wave2 at 47 (ages ranged from </a:t>
            </a:r>
            <a:r>
              <a:rPr lang="en-GB" sz="1200" kern="1200">
                <a:solidFill>
                  <a:schemeClr val="tx1"/>
                </a:solidFill>
                <a:effectLst/>
                <a:latin typeface="+mn-lt"/>
                <a:ea typeface="+mn-ea"/>
                <a:cs typeface="+mn-cs"/>
              </a:rPr>
              <a:t>22 to 72</a:t>
            </a:r>
            <a:r>
              <a:rPr lang="en-GB" sz="1200" kern="1200" baseline="0">
                <a:solidFill>
                  <a:schemeClr val="tx1"/>
                </a:solidFill>
                <a:effectLst/>
                <a:latin typeface="+mn-lt"/>
                <a:ea typeface="+mn-ea"/>
                <a:cs typeface="+mn-cs"/>
              </a:rPr>
              <a:t> years old).</a:t>
            </a:r>
            <a:endParaRPr lang="en-GB" sz="1200" b="0" i="0" kern="1200" baseline="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kern="1200" baseline="0">
                <a:solidFill>
                  <a:schemeClr val="tx1"/>
                </a:solidFill>
                <a:effectLst/>
                <a:latin typeface="+mn-lt"/>
                <a:ea typeface="+mn-ea"/>
                <a:cs typeface="+mn-cs"/>
              </a:rPr>
              <a:t>Most female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kern="1200" baseline="0">
                <a:solidFill>
                  <a:schemeClr val="tx1"/>
                </a:solidFill>
                <a:effectLst/>
                <a:latin typeface="+mn-lt"/>
                <a:ea typeface="+mn-ea"/>
                <a:cs typeface="+mn-cs"/>
              </a:rPr>
              <a:t>Only very small % BAME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kern="1200" baseline="0">
                <a:solidFill>
                  <a:schemeClr val="tx1"/>
                </a:solidFill>
                <a:effectLst/>
                <a:latin typeface="+mn-lt"/>
                <a:ea typeface="+mn-ea"/>
                <a:cs typeface="+mn-cs"/>
              </a:rPr>
              <a:t>Most Ofsted registered – picked up a minority of unregistered CM in </a:t>
            </a:r>
            <a:r>
              <a:rPr lang="en-GB" sz="1200" b="0" i="0" kern="1200" baseline="0" err="1">
                <a:solidFill>
                  <a:schemeClr val="tx1"/>
                </a:solidFill>
                <a:effectLst/>
                <a:latin typeface="+mn-lt"/>
                <a:ea typeface="+mn-ea"/>
                <a:cs typeface="+mn-cs"/>
              </a:rPr>
              <a:t>Eng</a:t>
            </a:r>
            <a:r>
              <a:rPr lang="en-GB" sz="1200" b="0" i="0" kern="1200" baseline="0">
                <a:solidFill>
                  <a:schemeClr val="tx1"/>
                </a:solidFill>
                <a:effectLst/>
                <a:latin typeface="+mn-lt"/>
                <a:ea typeface="+mn-ea"/>
                <a:cs typeface="+mn-cs"/>
              </a:rPr>
              <a:t> (5 in wave 1 &amp; 9 in wave 2. Some of these were CM </a:t>
            </a:r>
            <a:r>
              <a:rPr lang="en-GB" sz="1200" b="0" i="0" kern="1200" baseline="0" err="1">
                <a:solidFill>
                  <a:schemeClr val="tx1"/>
                </a:solidFill>
                <a:effectLst/>
                <a:latin typeface="+mn-lt"/>
                <a:ea typeface="+mn-ea"/>
                <a:cs typeface="+mn-cs"/>
              </a:rPr>
              <a:t>assts</a:t>
            </a:r>
            <a:r>
              <a:rPr lang="en-GB" sz="1200" b="0" i="0" kern="1200" baseline="0">
                <a:solidFill>
                  <a:schemeClr val="tx1"/>
                </a:solidFill>
                <a:effectLst/>
                <a:latin typeface="+mn-lt"/>
                <a:ea typeface="+mn-ea"/>
                <a:cs typeface="+mn-cs"/>
              </a:rPr>
              <a:t> (2 in wave 1 and 6 in wave 2 that were </a:t>
            </a:r>
            <a:r>
              <a:rPr lang="en-GB" sz="1200" b="0" i="0" kern="1200" baseline="0" err="1">
                <a:solidFill>
                  <a:schemeClr val="tx1"/>
                </a:solidFill>
                <a:effectLst/>
                <a:latin typeface="+mn-lt"/>
                <a:ea typeface="+mn-ea"/>
                <a:cs typeface="+mn-cs"/>
              </a:rPr>
              <a:t>unreg</a:t>
            </a:r>
            <a:r>
              <a:rPr lang="en-GB" sz="1200" b="0" i="0" kern="1200" baseline="0">
                <a:solidFill>
                  <a:schemeClr val="tx1"/>
                </a:solidFill>
                <a:effectLst/>
                <a:latin typeface="+mn-lt"/>
                <a:ea typeface="+mn-ea"/>
                <a:cs typeface="+mn-cs"/>
              </a:rPr>
              <a:t> CM </a:t>
            </a:r>
            <a:r>
              <a:rPr lang="en-GB" sz="1200" b="0" i="0" kern="1200" baseline="0" err="1">
                <a:solidFill>
                  <a:schemeClr val="tx1"/>
                </a:solidFill>
                <a:effectLst/>
                <a:latin typeface="+mn-lt"/>
                <a:ea typeface="+mn-ea"/>
                <a:cs typeface="+mn-cs"/>
              </a:rPr>
              <a:t>assts</a:t>
            </a:r>
            <a:r>
              <a:rPr lang="en-GB" sz="1200" b="0" i="0" kern="1200" baseline="0">
                <a:solidFill>
                  <a:schemeClr val="tx1"/>
                </a:solidFill>
                <a:effectLst/>
                <a:latin typeface="+mn-lt"/>
                <a:ea typeface="+mn-ea"/>
                <a:cs typeface="+mn-cs"/>
              </a:rPr>
              <a:t>) – all our Welsh CM were registered with CIW</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kern="1200" baseline="0">
                <a:solidFill>
                  <a:schemeClr val="tx1"/>
                </a:solidFill>
                <a:effectLst/>
                <a:latin typeface="+mn-lt"/>
                <a:ea typeface="+mn-ea"/>
                <a:cs typeface="+mn-cs"/>
              </a:rPr>
              <a:t>Most of our sample were CM – but around 1% were CM assistants in both waves *CM + CM </a:t>
            </a:r>
            <a:r>
              <a:rPr lang="en-GB" sz="1200" b="0" i="0" kern="1200" baseline="0" err="1">
                <a:solidFill>
                  <a:schemeClr val="tx1"/>
                </a:solidFill>
                <a:effectLst/>
                <a:latin typeface="+mn-lt"/>
                <a:ea typeface="+mn-ea"/>
                <a:cs typeface="+mn-cs"/>
              </a:rPr>
              <a:t>asst</a:t>
            </a:r>
            <a:r>
              <a:rPr lang="en-GB" sz="1200" b="0" i="0" kern="1200" baseline="0">
                <a:solidFill>
                  <a:schemeClr val="tx1"/>
                </a:solidFill>
                <a:effectLst/>
                <a:latin typeface="+mn-lt"/>
                <a:ea typeface="+mn-ea"/>
                <a:cs typeface="+mn-cs"/>
              </a:rPr>
              <a:t> don’t quite = 100% because 2 x CM said they were both CM + CM </a:t>
            </a:r>
            <a:r>
              <a:rPr lang="en-GB" sz="1200" b="0" i="0" kern="1200" baseline="0" err="1">
                <a:solidFill>
                  <a:schemeClr val="tx1"/>
                </a:solidFill>
                <a:effectLst/>
                <a:latin typeface="+mn-lt"/>
                <a:ea typeface="+mn-ea"/>
                <a:cs typeface="+mn-cs"/>
              </a:rPr>
              <a:t>assts</a:t>
            </a:r>
            <a:endParaRPr lang="en-GB" sz="1200" b="0" i="0" kern="1200" baseline="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i="0" kern="1200" baseline="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0" i="0" kern="1200" baseline="0">
              <a:solidFill>
                <a:schemeClr val="tx1"/>
              </a:solidFill>
              <a:effectLst/>
              <a:latin typeface="+mn-lt"/>
              <a:ea typeface="+mn-ea"/>
              <a:cs typeface="+mn-cs"/>
            </a:endParaRPr>
          </a:p>
          <a:p>
            <a:r>
              <a:rPr lang="en-GB" sz="1200" b="0" i="0" kern="1200" baseline="0">
                <a:solidFill>
                  <a:schemeClr val="tx1"/>
                </a:solidFill>
                <a:effectLst/>
                <a:latin typeface="+mn-lt"/>
                <a:ea typeface="+mn-ea"/>
                <a:cs typeface="+mn-cs"/>
              </a:rPr>
              <a:t>*Note: </a:t>
            </a:r>
            <a:r>
              <a:rPr lang="en-GB" sz="1200" kern="1200">
                <a:solidFill>
                  <a:schemeClr val="tx1"/>
                </a:solidFill>
                <a:effectLst/>
                <a:latin typeface="+mn-lt"/>
                <a:ea typeface="+mn-ea"/>
                <a:cs typeface="+mn-cs"/>
              </a:rPr>
              <a:t>England 36,000 registered childminders; Wales 2,025 registered childminders (Ofsted/CIW</a:t>
            </a:r>
            <a:r>
              <a:rPr lang="en-GB" sz="1200" kern="1200" baseline="0">
                <a:solidFill>
                  <a:schemeClr val="tx1"/>
                </a:solidFill>
                <a:effectLst/>
                <a:latin typeface="+mn-lt"/>
                <a:ea typeface="+mn-ea"/>
                <a:cs typeface="+mn-cs"/>
              </a:rPr>
              <a:t> data, Sept 2021): represent 95%/5%</a:t>
            </a:r>
            <a:endParaRPr lang="en-GB" sz="12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0" i="0" kern="1200" baseline="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i="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53D29B5-B654-4ECA-A416-8EF6E8EB7FEC}" type="slidenum">
              <a:rPr lang="en-GB" smtClean="0"/>
              <a:t>7</a:t>
            </a:fld>
            <a:endParaRPr lang="en-GB"/>
          </a:p>
        </p:txBody>
      </p:sp>
    </p:spTree>
    <p:extLst>
      <p:ext uri="{BB962C8B-B14F-4D97-AF65-F5344CB8AC3E}">
        <p14:creationId xmlns:p14="http://schemas.microsoft.com/office/powerpoint/2010/main" val="2801270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a:t>% of CM</a:t>
            </a:r>
            <a:r>
              <a:rPr lang="en-GB" b="0" baseline="0"/>
              <a:t> reporting decreased no’s of children in their care had fallen slightly by wave 2 but was still sizeable at over half the sample</a:t>
            </a:r>
          </a:p>
          <a:p>
            <a:endParaRPr lang="en-GB" b="0" baseline="0"/>
          </a:p>
          <a:p>
            <a:r>
              <a:rPr lang="en-GB" b="0" baseline="0"/>
              <a:t>Indeed, over half of CM said their income was less than before the pandemic and just less than a third said that the income received from CM was insufficient to maintain their standard of living. (Will return to income later). </a:t>
            </a:r>
          </a:p>
          <a:p>
            <a:endParaRPr lang="en-GB" b="0" baseline="0"/>
          </a:p>
          <a:p>
            <a:r>
              <a:rPr lang="en-GB" b="0" baseline="0"/>
              <a:t>Precarious conditions of CM exacerbated through the pandemic.</a:t>
            </a:r>
          </a:p>
          <a:p>
            <a:endParaRPr lang="en-GB" b="0" baseline="0"/>
          </a:p>
        </p:txBody>
      </p:sp>
      <p:sp>
        <p:nvSpPr>
          <p:cNvPr id="4" name="Slide Number Placeholder 3"/>
          <p:cNvSpPr>
            <a:spLocks noGrp="1"/>
          </p:cNvSpPr>
          <p:nvPr>
            <p:ph type="sldNum" sz="quarter" idx="10"/>
          </p:nvPr>
        </p:nvSpPr>
        <p:spPr/>
        <p:txBody>
          <a:bodyPr/>
          <a:lstStyle/>
          <a:p>
            <a:fld id="{453D29B5-B654-4ECA-A416-8EF6E8EB7FEC}" type="slidenum">
              <a:rPr lang="en-GB" smtClean="0"/>
              <a:t>8</a:t>
            </a:fld>
            <a:endParaRPr lang="en-GB"/>
          </a:p>
        </p:txBody>
      </p:sp>
    </p:spTree>
    <p:extLst>
      <p:ext uri="{BB962C8B-B14F-4D97-AF65-F5344CB8AC3E}">
        <p14:creationId xmlns:p14="http://schemas.microsoft.com/office/powerpoint/2010/main" val="33586523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This</a:t>
            </a:r>
            <a:r>
              <a:rPr lang="en-GB" baseline="0"/>
              <a:t> Table presents a summary of changes in uptake of the main statutory entitlements in </a:t>
            </a:r>
            <a:r>
              <a:rPr lang="en-GB" baseline="0" err="1"/>
              <a:t>Eng</a:t>
            </a:r>
            <a:r>
              <a:rPr lang="en-GB" baseline="0"/>
              <a:t> &amp; Wales between waves 1 (typical week in Dec 2020) and 2 (typical week in July 2021). Note numbers are small across waves – shows that the % of CM with children in receipt of these offers is low in our sample (</a:t>
            </a:r>
            <a:r>
              <a:rPr lang="en-GB" baseline="0" err="1"/>
              <a:t>esp</a:t>
            </a:r>
            <a:r>
              <a:rPr lang="en-GB" baseline="0"/>
              <a:t> in Wales) – so we can’t say anything definitive about this from this data. </a:t>
            </a:r>
          </a:p>
          <a:p>
            <a:endParaRPr lang="en-GB" baseline="0"/>
          </a:p>
          <a:p>
            <a:r>
              <a:rPr lang="en-GB" baseline="0"/>
              <a:t>Good that over half of CM said uptake of these entitlements had remained stable but again - sizeable % reporting decreased uptake of each offer – albeit a slight reduction in % reporting this in wave 2 for the stat 15 hour entitlement for 2 year olds in </a:t>
            </a:r>
            <a:r>
              <a:rPr lang="en-GB" baseline="0" err="1"/>
              <a:t>Eng</a:t>
            </a:r>
            <a:r>
              <a:rPr lang="en-GB" baseline="0"/>
              <a:t> &amp; the childcare offer for Wales (although note small no’s – of all CM caring for children in receipt of these offers). </a:t>
            </a:r>
            <a:endParaRPr lang="en-GB"/>
          </a:p>
          <a:p>
            <a:endParaRPr lang="en-GB"/>
          </a:p>
        </p:txBody>
      </p:sp>
      <p:sp>
        <p:nvSpPr>
          <p:cNvPr id="4" name="Slide Number Placeholder 3"/>
          <p:cNvSpPr>
            <a:spLocks noGrp="1"/>
          </p:cNvSpPr>
          <p:nvPr>
            <p:ph type="sldNum" sz="quarter" idx="10"/>
          </p:nvPr>
        </p:nvSpPr>
        <p:spPr/>
        <p:txBody>
          <a:bodyPr/>
          <a:lstStyle/>
          <a:p>
            <a:fld id="{453D29B5-B654-4ECA-A416-8EF6E8EB7FEC}" type="slidenum">
              <a:rPr lang="en-GB" smtClean="0"/>
              <a:t>9</a:t>
            </a:fld>
            <a:endParaRPr lang="en-GB"/>
          </a:p>
        </p:txBody>
      </p:sp>
    </p:spTree>
    <p:extLst>
      <p:ext uri="{BB962C8B-B14F-4D97-AF65-F5344CB8AC3E}">
        <p14:creationId xmlns:p14="http://schemas.microsoft.com/office/powerpoint/2010/main" val="25649879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12" name="Picture 14" descr="multicolour.eps">
            <a:extLst>
              <a:ext uri="{FF2B5EF4-FFF2-40B4-BE49-F238E27FC236}">
                <a16:creationId xmlns:a16="http://schemas.microsoft.com/office/drawing/2014/main" id="{5221150B-CF34-4C49-9EBD-C81298C69387}"/>
              </a:ext>
            </a:extLst>
          </p:cNvPr>
          <p:cNvPicPr>
            <a:picLocks noChangeAspect="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3526711"/>
            <a:ext cx="9158032" cy="287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23850" y="1568358"/>
            <a:ext cx="6615800" cy="2880000"/>
          </a:xfrm>
        </p:spPr>
        <p:txBody>
          <a:bodyPr anchor="t" anchorCtr="0"/>
          <a:lstStyle>
            <a:lvl1pPr algn="l">
              <a:defRPr sz="4400"/>
            </a:lvl1pPr>
          </a:lstStyle>
          <a:p>
            <a:r>
              <a:rPr lang="en-US"/>
              <a:t>Click to edit Master title style</a:t>
            </a:r>
          </a:p>
        </p:txBody>
      </p:sp>
      <p:pic>
        <p:nvPicPr>
          <p:cNvPr id="9" name="Picture 8" descr="UoL_Logo.eps">
            <a:extLst>
              <a:ext uri="{FF2B5EF4-FFF2-40B4-BE49-F238E27FC236}">
                <a16:creationId xmlns:a16="http://schemas.microsoft.com/office/drawing/2014/main" id="{5B75023E-FC4B-454C-89AA-4A06AB0B051A}"/>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939650" y="393128"/>
            <a:ext cx="1897356" cy="541638"/>
          </a:xfrm>
          <a:prstGeom prst="rect">
            <a:avLst/>
          </a:prstGeom>
        </p:spPr>
      </p:pic>
      <p:cxnSp>
        <p:nvCxnSpPr>
          <p:cNvPr id="10" name="Straight Connector 9">
            <a:extLst>
              <a:ext uri="{FF2B5EF4-FFF2-40B4-BE49-F238E27FC236}">
                <a16:creationId xmlns:a16="http://schemas.microsoft.com/office/drawing/2014/main" id="{53123C96-9F2B-410C-B59E-E9C96C5CAB96}"/>
              </a:ext>
            </a:extLst>
          </p:cNvPr>
          <p:cNvCxnSpPr>
            <a:cxnSpLocks/>
          </p:cNvCxnSpPr>
          <p:nvPr userDrawn="1"/>
        </p:nvCxnSpPr>
        <p:spPr>
          <a:xfrm>
            <a:off x="338722" y="1066791"/>
            <a:ext cx="8481428" cy="0"/>
          </a:xfrm>
          <a:prstGeom prst="line">
            <a:avLst/>
          </a:prstGeom>
          <a:ln w="190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57545325-A9FA-4284-AD37-86FC88CA36FB}"/>
              </a:ext>
            </a:extLst>
          </p:cNvPr>
          <p:cNvSpPr txBox="1"/>
          <p:nvPr userDrawn="1"/>
        </p:nvSpPr>
        <p:spPr>
          <a:xfrm>
            <a:off x="323849" y="732572"/>
            <a:ext cx="4609181" cy="246221"/>
          </a:xfrm>
          <a:prstGeom prst="rect">
            <a:avLst/>
          </a:prstGeom>
          <a:noFill/>
        </p:spPr>
        <p:txBody>
          <a:bodyPr wrap="square" lIns="0" tIns="0" rIns="0" bIns="0" rtlCol="0">
            <a:spAutoFit/>
          </a:bodyPr>
          <a:lstStyle/>
          <a:p>
            <a:pPr algn="l"/>
            <a:r>
              <a:rPr lang="en-US" sz="1600" b="1">
                <a:latin typeface="Arial"/>
                <a:cs typeface="Arial"/>
              </a:rPr>
              <a:t>Leeds University Business</a:t>
            </a:r>
            <a:r>
              <a:rPr lang="en-US" sz="1600" b="1" baseline="0">
                <a:latin typeface="Arial"/>
                <a:cs typeface="Arial"/>
              </a:rPr>
              <a:t> School</a:t>
            </a:r>
            <a:endParaRPr lang="en-US" sz="1600" b="1">
              <a:latin typeface="Arial"/>
              <a:cs typeface="Arial"/>
            </a:endParaRPr>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3849" y="6045183"/>
            <a:ext cx="2801118" cy="359665"/>
          </a:xfrm>
          <a:prstGeom prst="rect">
            <a:avLst/>
          </a:prstGeom>
        </p:spPr>
      </p:pic>
    </p:spTree>
    <p:extLst>
      <p:ext uri="{BB962C8B-B14F-4D97-AF65-F5344CB8AC3E}">
        <p14:creationId xmlns:p14="http://schemas.microsoft.com/office/powerpoint/2010/main" val="1912152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90906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19283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36150" y="1295400"/>
            <a:ext cx="5184000" cy="4248000"/>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23849" y="1295522"/>
            <a:ext cx="3135313" cy="42559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Title 1">
            <a:extLst>
              <a:ext uri="{FF2B5EF4-FFF2-40B4-BE49-F238E27FC236}">
                <a16:creationId xmlns:a16="http://schemas.microsoft.com/office/drawing/2014/main" id="{3875BA27-E37C-450B-ADF5-4666D4AA9C4D}"/>
              </a:ext>
            </a:extLst>
          </p:cNvPr>
          <p:cNvSpPr>
            <a:spLocks noGrp="1"/>
          </p:cNvSpPr>
          <p:nvPr>
            <p:ph type="title"/>
          </p:nvPr>
        </p:nvSpPr>
        <p:spPr>
          <a:xfrm>
            <a:off x="315228" y="216000"/>
            <a:ext cx="6452772" cy="792000"/>
          </a:xfrm>
        </p:spPr>
        <p:txBody>
          <a:bodyPr/>
          <a:lstStyle/>
          <a:p>
            <a:r>
              <a:rPr lang="en-US"/>
              <a:t>Click to edit Master title style</a:t>
            </a:r>
          </a:p>
        </p:txBody>
      </p:sp>
    </p:spTree>
    <p:extLst>
      <p:ext uri="{BB962C8B-B14F-4D97-AF65-F5344CB8AC3E}">
        <p14:creationId xmlns:p14="http://schemas.microsoft.com/office/powerpoint/2010/main" val="10415629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2000" y="4911305"/>
            <a:ext cx="6480000" cy="405480"/>
          </a:xfrm>
        </p:spPr>
        <p:txBody>
          <a:bodyPr anchor="b"/>
          <a:lstStyle>
            <a:lvl1pPr algn="l">
              <a:defRPr sz="1800" b="1"/>
            </a:lvl1pPr>
          </a:lstStyle>
          <a:p>
            <a:r>
              <a:rPr lang="en-US"/>
              <a:t>Click to edit Master title style</a:t>
            </a:r>
            <a:endParaRPr lang="en-GB"/>
          </a:p>
        </p:txBody>
      </p:sp>
      <p:sp>
        <p:nvSpPr>
          <p:cNvPr id="3" name="Picture Placeholder 2"/>
          <p:cNvSpPr>
            <a:spLocks noGrp="1"/>
          </p:cNvSpPr>
          <p:nvPr>
            <p:ph type="pic" idx="1"/>
          </p:nvPr>
        </p:nvSpPr>
        <p:spPr>
          <a:xfrm>
            <a:off x="1332000" y="1311305"/>
            <a:ext cx="6480000" cy="360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332000" y="5375153"/>
            <a:ext cx="6480000" cy="217487"/>
          </a:xfr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1268270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Image Grid">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323850" y="1295400"/>
            <a:ext cx="3060000" cy="4248000"/>
          </a:xfrm>
          <a:prstGeom prst="rect">
            <a:avLst/>
          </a:prstGeom>
        </p:spPr>
        <p:txBody>
          <a:bodyPr vert="horz"/>
          <a:lstStyle>
            <a:lvl1pPr>
              <a:defRPr sz="1600"/>
            </a:lvl1pPr>
          </a:lstStyle>
          <a:p>
            <a:r>
              <a:rPr lang="en-US"/>
              <a:t>Click icon to add picture</a:t>
            </a:r>
          </a:p>
        </p:txBody>
      </p:sp>
      <p:sp>
        <p:nvSpPr>
          <p:cNvPr id="13" name="Picture Placeholder 11"/>
          <p:cNvSpPr>
            <a:spLocks noGrp="1"/>
          </p:cNvSpPr>
          <p:nvPr>
            <p:ph type="pic" sz="quarter" idx="11"/>
          </p:nvPr>
        </p:nvSpPr>
        <p:spPr>
          <a:xfrm>
            <a:off x="3582297" y="1295400"/>
            <a:ext cx="2519703" cy="2034000"/>
          </a:xfrm>
          <a:prstGeom prst="rect">
            <a:avLst/>
          </a:prstGeom>
        </p:spPr>
        <p:txBody>
          <a:bodyPr vert="horz"/>
          <a:lstStyle>
            <a:lvl1pPr>
              <a:defRPr sz="1600"/>
            </a:lvl1pPr>
          </a:lstStyle>
          <a:p>
            <a:r>
              <a:rPr lang="en-US"/>
              <a:t>Click icon to add picture</a:t>
            </a:r>
          </a:p>
        </p:txBody>
      </p:sp>
      <p:sp>
        <p:nvSpPr>
          <p:cNvPr id="14" name="Picture Placeholder 11"/>
          <p:cNvSpPr>
            <a:spLocks noGrp="1"/>
          </p:cNvSpPr>
          <p:nvPr>
            <p:ph type="pic" sz="quarter" idx="12"/>
          </p:nvPr>
        </p:nvSpPr>
        <p:spPr>
          <a:xfrm>
            <a:off x="3582297" y="3509400"/>
            <a:ext cx="2519703" cy="2034000"/>
          </a:xfrm>
          <a:prstGeom prst="rect">
            <a:avLst/>
          </a:prstGeom>
        </p:spPr>
        <p:txBody>
          <a:bodyPr vert="horz"/>
          <a:lstStyle>
            <a:lvl1pPr>
              <a:defRPr sz="1600"/>
            </a:lvl1pPr>
          </a:lstStyle>
          <a:p>
            <a:r>
              <a:rPr lang="en-US"/>
              <a:t>Click icon to add picture</a:t>
            </a:r>
          </a:p>
        </p:txBody>
      </p:sp>
      <p:sp>
        <p:nvSpPr>
          <p:cNvPr id="17" name="Picture Placeholder 11"/>
          <p:cNvSpPr>
            <a:spLocks noGrp="1"/>
          </p:cNvSpPr>
          <p:nvPr>
            <p:ph type="pic" sz="quarter" idx="13"/>
          </p:nvPr>
        </p:nvSpPr>
        <p:spPr>
          <a:xfrm>
            <a:off x="6300447" y="1295400"/>
            <a:ext cx="2519703" cy="2034000"/>
          </a:xfrm>
          <a:prstGeom prst="rect">
            <a:avLst/>
          </a:prstGeom>
        </p:spPr>
        <p:txBody>
          <a:bodyPr vert="horz"/>
          <a:lstStyle>
            <a:lvl1pPr>
              <a:defRPr sz="1600"/>
            </a:lvl1pPr>
          </a:lstStyle>
          <a:p>
            <a:r>
              <a:rPr lang="en-US"/>
              <a:t>Click icon to add picture</a:t>
            </a:r>
          </a:p>
        </p:txBody>
      </p:sp>
      <p:sp>
        <p:nvSpPr>
          <p:cNvPr id="18" name="Picture Placeholder 11"/>
          <p:cNvSpPr>
            <a:spLocks noGrp="1"/>
          </p:cNvSpPr>
          <p:nvPr>
            <p:ph type="pic" sz="quarter" idx="14"/>
          </p:nvPr>
        </p:nvSpPr>
        <p:spPr>
          <a:xfrm>
            <a:off x="6300447" y="3509400"/>
            <a:ext cx="2519703" cy="2034000"/>
          </a:xfrm>
          <a:prstGeom prst="rect">
            <a:avLst/>
          </a:prstGeom>
        </p:spPr>
        <p:txBody>
          <a:bodyPr vert="horz"/>
          <a:lstStyle>
            <a:lvl1pPr>
              <a:defRPr sz="1600"/>
            </a:lvl1pPr>
          </a:lstStyle>
          <a:p>
            <a:r>
              <a:rPr lang="en-US"/>
              <a:t>Click icon to add picture</a:t>
            </a:r>
          </a:p>
        </p:txBody>
      </p:sp>
      <p:sp>
        <p:nvSpPr>
          <p:cNvPr id="10" name="Title 1">
            <a:extLst>
              <a:ext uri="{FF2B5EF4-FFF2-40B4-BE49-F238E27FC236}">
                <a16:creationId xmlns:a16="http://schemas.microsoft.com/office/drawing/2014/main" id="{0ED7E14C-99C3-4D6C-BA11-EF45EF24798F}"/>
              </a:ext>
            </a:extLst>
          </p:cNvPr>
          <p:cNvSpPr>
            <a:spLocks noGrp="1"/>
          </p:cNvSpPr>
          <p:nvPr>
            <p:ph type="title"/>
          </p:nvPr>
        </p:nvSpPr>
        <p:spPr>
          <a:xfrm>
            <a:off x="288000" y="217283"/>
            <a:ext cx="6393458" cy="787649"/>
          </a:xfrm>
        </p:spPr>
        <p:txBody>
          <a:bodyPr/>
          <a:lstStyle/>
          <a:p>
            <a:r>
              <a:rPr lang="en-US"/>
              <a:t>Click to edit Master title style</a:t>
            </a:r>
            <a:endParaRPr lang="en-GB"/>
          </a:p>
        </p:txBody>
      </p:sp>
    </p:spTree>
    <p:extLst>
      <p:ext uri="{BB962C8B-B14F-4D97-AF65-F5344CB8AC3E}">
        <p14:creationId xmlns:p14="http://schemas.microsoft.com/office/powerpoint/2010/main" val="2478192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Stat">
    <p:spTree>
      <p:nvGrpSpPr>
        <p:cNvPr id="1" name=""/>
        <p:cNvGrpSpPr/>
        <p:nvPr/>
      </p:nvGrpSpPr>
      <p:grpSpPr>
        <a:xfrm>
          <a:off x="0" y="0"/>
          <a:ext cx="0" cy="0"/>
          <a:chOff x="0" y="0"/>
          <a:chExt cx="0" cy="0"/>
        </a:xfrm>
      </p:grpSpPr>
      <p:pic>
        <p:nvPicPr>
          <p:cNvPr id="13" name="Picture 12" descr="171116-1837- 107_TESTEDIT.jpg">
            <a:extLst>
              <a:ext uri="{FF2B5EF4-FFF2-40B4-BE49-F238E27FC236}">
                <a16:creationId xmlns:a16="http://schemas.microsoft.com/office/drawing/2014/main" id="{867BB8C0-6EF1-434B-B9E1-986E5DFF53B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9144000" cy="6858000"/>
          </a:xfrm>
          <a:prstGeom prst="rect">
            <a:avLst/>
          </a:prstGeom>
        </p:spPr>
      </p:pic>
      <p:sp>
        <p:nvSpPr>
          <p:cNvPr id="14" name="Rectangle 13">
            <a:extLst>
              <a:ext uri="{FF2B5EF4-FFF2-40B4-BE49-F238E27FC236}">
                <a16:creationId xmlns:a16="http://schemas.microsoft.com/office/drawing/2014/main" id="{B4BA38EF-CCEA-4694-AAD5-10D5479D440C}"/>
              </a:ext>
            </a:extLst>
          </p:cNvPr>
          <p:cNvSpPr/>
          <p:nvPr userDrawn="1"/>
        </p:nvSpPr>
        <p:spPr>
          <a:xfrm>
            <a:off x="0" y="0"/>
            <a:ext cx="3075214" cy="6858000"/>
          </a:xfrm>
          <a:prstGeom prst="rect">
            <a:avLst/>
          </a:prstGeom>
          <a:solidFill>
            <a:schemeClr val="accent2">
              <a:alpha val="7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9E21DA98-710A-415B-A4CD-171B837D2058}"/>
              </a:ext>
            </a:extLst>
          </p:cNvPr>
          <p:cNvSpPr txBox="1"/>
          <p:nvPr userDrawn="1"/>
        </p:nvSpPr>
        <p:spPr>
          <a:xfrm>
            <a:off x="289475" y="804897"/>
            <a:ext cx="1514928" cy="677108"/>
          </a:xfrm>
          <a:prstGeom prst="rect">
            <a:avLst/>
          </a:prstGeom>
          <a:noFill/>
        </p:spPr>
        <p:txBody>
          <a:bodyPr wrap="square" lIns="0" tIns="0" rIns="0" bIns="0" rtlCol="0">
            <a:spAutoFit/>
          </a:bodyPr>
          <a:lstStyle/>
          <a:p>
            <a:r>
              <a:rPr lang="en-US" sz="4400" b="1">
                <a:solidFill>
                  <a:srgbClr val="FFFFFF"/>
                </a:solidFill>
                <a:latin typeface="Arial"/>
                <a:cs typeface="Arial"/>
              </a:rPr>
              <a:t>No.</a:t>
            </a:r>
          </a:p>
        </p:txBody>
      </p:sp>
      <p:sp>
        <p:nvSpPr>
          <p:cNvPr id="16" name="TextBox 15">
            <a:extLst>
              <a:ext uri="{FF2B5EF4-FFF2-40B4-BE49-F238E27FC236}">
                <a16:creationId xmlns:a16="http://schemas.microsoft.com/office/drawing/2014/main" id="{3C8A5DF6-AC20-4B18-8C5F-1D14032D73B6}"/>
              </a:ext>
            </a:extLst>
          </p:cNvPr>
          <p:cNvSpPr txBox="1"/>
          <p:nvPr userDrawn="1"/>
        </p:nvSpPr>
        <p:spPr>
          <a:xfrm>
            <a:off x="314540" y="1543880"/>
            <a:ext cx="2412999" cy="2423740"/>
          </a:xfrm>
          <a:prstGeom prst="rect">
            <a:avLst/>
          </a:prstGeom>
          <a:noFill/>
        </p:spPr>
        <p:txBody>
          <a:bodyPr wrap="square" lIns="0" tIns="0" rIns="0" bIns="0" rtlCol="0">
            <a:spAutoFit/>
          </a:bodyPr>
          <a:lstStyle/>
          <a:p>
            <a:r>
              <a:rPr lang="en-US" sz="2100" b="0">
                <a:solidFill>
                  <a:srgbClr val="FFFFFF"/>
                </a:solidFill>
                <a:latin typeface="Arial"/>
                <a:cs typeface="Arial"/>
              </a:rPr>
              <a:t>Click ‘View’, </a:t>
            </a:r>
          </a:p>
          <a:p>
            <a:r>
              <a:rPr lang="en-US" sz="2100" b="0">
                <a:solidFill>
                  <a:srgbClr val="FFFFFF"/>
                </a:solidFill>
                <a:latin typeface="Arial"/>
                <a:cs typeface="Arial"/>
              </a:rPr>
              <a:t>‘Slide Master’</a:t>
            </a:r>
            <a:r>
              <a:rPr lang="en-US" sz="2100" b="0" baseline="0">
                <a:solidFill>
                  <a:srgbClr val="FFFFFF"/>
                </a:solidFill>
                <a:latin typeface="Arial"/>
                <a:cs typeface="Arial"/>
              </a:rPr>
              <a:t> and edit the content </a:t>
            </a:r>
          </a:p>
          <a:p>
            <a:r>
              <a:rPr lang="en-US" sz="2100" b="0" baseline="0">
                <a:solidFill>
                  <a:srgbClr val="FFFFFF"/>
                </a:solidFill>
                <a:latin typeface="Arial"/>
                <a:cs typeface="Arial"/>
              </a:rPr>
              <a:t>of this slide</a:t>
            </a:r>
            <a:r>
              <a:rPr lang="en-US" sz="2100" b="0">
                <a:solidFill>
                  <a:srgbClr val="FFFFFF"/>
                </a:solidFill>
                <a:latin typeface="Arial"/>
                <a:cs typeface="Arial"/>
              </a:rPr>
              <a:t> </a:t>
            </a:r>
            <a:endParaRPr lang="en-US" sz="2100" b="0" baseline="0">
              <a:solidFill>
                <a:srgbClr val="FFFFFF"/>
              </a:solidFill>
              <a:latin typeface="Arial"/>
              <a:cs typeface="Arial"/>
            </a:endParaRPr>
          </a:p>
          <a:p>
            <a:pPr>
              <a:lnSpc>
                <a:spcPct val="50000"/>
              </a:lnSpc>
            </a:pPr>
            <a:endParaRPr lang="en-US" sz="2100" b="0" baseline="0">
              <a:solidFill>
                <a:srgbClr val="FFFFFF"/>
              </a:solidFill>
              <a:latin typeface="Arial"/>
              <a:cs typeface="Arial"/>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800" b="0">
                <a:solidFill>
                  <a:srgbClr val="FFFFFF"/>
                </a:solidFill>
                <a:latin typeface="Arial"/>
                <a:cs typeface="Arial"/>
              </a:rPr>
              <a:t>Before</a:t>
            </a:r>
            <a:r>
              <a:rPr lang="en-US" sz="1800" b="0" baseline="0">
                <a:solidFill>
                  <a:srgbClr val="FFFFFF"/>
                </a:solidFill>
                <a:latin typeface="Arial"/>
                <a:cs typeface="Arial"/>
              </a:rPr>
              <a:t> adding into your presentation</a:t>
            </a:r>
            <a:endParaRPr lang="en-US" sz="1800" b="0">
              <a:solidFill>
                <a:srgbClr val="FFFFFF"/>
              </a:solidFill>
              <a:latin typeface="Arial"/>
              <a:cs typeface="Arial"/>
            </a:endParaRPr>
          </a:p>
          <a:p>
            <a:endParaRPr lang="en-US" sz="2100" b="0">
              <a:solidFill>
                <a:srgbClr val="FFFFFF"/>
              </a:solidFill>
              <a:latin typeface="Arial"/>
              <a:cs typeface="Arial"/>
            </a:endParaRPr>
          </a:p>
        </p:txBody>
      </p:sp>
    </p:spTree>
    <p:extLst>
      <p:ext uri="{BB962C8B-B14F-4D97-AF65-F5344CB8AC3E}">
        <p14:creationId xmlns:p14="http://schemas.microsoft.com/office/powerpoint/2010/main" val="2419971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Black)">
    <p:bg>
      <p:bgPr>
        <a:solidFill>
          <a:schemeClr val="tx1"/>
        </a:solidFill>
        <a:effectLst/>
      </p:bgPr>
    </p:bg>
    <p:spTree>
      <p:nvGrpSpPr>
        <p:cNvPr id="1" name=""/>
        <p:cNvGrpSpPr/>
        <p:nvPr/>
      </p:nvGrpSpPr>
      <p:grpSpPr>
        <a:xfrm>
          <a:off x="0" y="0"/>
          <a:ext cx="0" cy="0"/>
          <a:chOff x="0" y="0"/>
          <a:chExt cx="0" cy="0"/>
        </a:xfrm>
      </p:grpSpPr>
      <p:pic>
        <p:nvPicPr>
          <p:cNvPr id="8" name="Picture 14" descr="multicolour.eps">
            <a:extLst>
              <a:ext uri="{FF2B5EF4-FFF2-40B4-BE49-F238E27FC236}">
                <a16:creationId xmlns:a16="http://schemas.microsoft.com/office/drawing/2014/main" id="{EECA8102-B8A3-4C37-A30D-2878DD73E1AA}"/>
              </a:ext>
            </a:extLst>
          </p:cNvPr>
          <p:cNvPicPr>
            <a:picLocks noChangeAspect="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3526711"/>
            <a:ext cx="9158032" cy="287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32933" y="1568358"/>
            <a:ext cx="6606716" cy="2880000"/>
          </a:xfrm>
        </p:spPr>
        <p:txBody>
          <a:bodyPr anchor="t" anchorCtr="0"/>
          <a:lstStyle>
            <a:lvl1pPr algn="l">
              <a:defRPr sz="4400">
                <a:solidFill>
                  <a:schemeClr val="bg1"/>
                </a:solidFill>
              </a:defRPr>
            </a:lvl1pPr>
          </a:lstStyle>
          <a:p>
            <a:r>
              <a:rPr lang="en-US"/>
              <a:t>Click to edit Master title style</a:t>
            </a:r>
          </a:p>
        </p:txBody>
      </p:sp>
      <p:cxnSp>
        <p:nvCxnSpPr>
          <p:cNvPr id="10" name="Straight Connector 9">
            <a:extLst>
              <a:ext uri="{FF2B5EF4-FFF2-40B4-BE49-F238E27FC236}">
                <a16:creationId xmlns:a16="http://schemas.microsoft.com/office/drawing/2014/main" id="{53123C96-9F2B-410C-B59E-E9C96C5CAB96}"/>
              </a:ext>
            </a:extLst>
          </p:cNvPr>
          <p:cNvCxnSpPr>
            <a:cxnSpLocks/>
          </p:cNvCxnSpPr>
          <p:nvPr userDrawn="1"/>
        </p:nvCxnSpPr>
        <p:spPr>
          <a:xfrm>
            <a:off x="332933" y="1066791"/>
            <a:ext cx="8487217" cy="0"/>
          </a:xfrm>
          <a:prstGeom prst="line">
            <a:avLst/>
          </a:prstGeom>
          <a:ln w="1905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57545325-A9FA-4284-AD37-86FC88CA36FB}"/>
              </a:ext>
            </a:extLst>
          </p:cNvPr>
          <p:cNvSpPr txBox="1"/>
          <p:nvPr userDrawn="1"/>
        </p:nvSpPr>
        <p:spPr>
          <a:xfrm>
            <a:off x="332933" y="732572"/>
            <a:ext cx="4600097" cy="246221"/>
          </a:xfrm>
          <a:prstGeom prst="rect">
            <a:avLst/>
          </a:prstGeom>
          <a:noFill/>
        </p:spPr>
        <p:txBody>
          <a:bodyPr wrap="square" lIns="0" tIns="0" rIns="0" bIns="0" rtlCol="0">
            <a:spAutoFit/>
          </a:bodyPr>
          <a:lstStyle/>
          <a:p>
            <a:pPr algn="l"/>
            <a:r>
              <a:rPr lang="en-US" sz="1600" b="1">
                <a:solidFill>
                  <a:schemeClr val="bg1"/>
                </a:solidFill>
                <a:latin typeface="Arial"/>
                <a:cs typeface="Arial"/>
              </a:rPr>
              <a:t>Leeds University Business</a:t>
            </a:r>
            <a:r>
              <a:rPr lang="en-US" sz="1600" b="1" baseline="0">
                <a:solidFill>
                  <a:schemeClr val="bg1"/>
                </a:solidFill>
                <a:latin typeface="Arial"/>
                <a:cs typeface="Arial"/>
              </a:rPr>
              <a:t> School</a:t>
            </a:r>
            <a:endParaRPr lang="en-US" sz="1600" b="1">
              <a:solidFill>
                <a:schemeClr val="bg1"/>
              </a:solidFill>
              <a:latin typeface="Arial"/>
              <a:cs typeface="Arial"/>
            </a:endParaRPr>
          </a:p>
        </p:txBody>
      </p:sp>
      <p:pic>
        <p:nvPicPr>
          <p:cNvPr id="13" name="Picture 12" descr="UoL_Logo_white.eps">
            <a:extLst>
              <a:ext uri="{FF2B5EF4-FFF2-40B4-BE49-F238E27FC236}">
                <a16:creationId xmlns:a16="http://schemas.microsoft.com/office/drawing/2014/main" id="{BFC07FE8-E2AE-4795-964E-4D8B6CE21FB9}"/>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939650" y="393128"/>
            <a:ext cx="1897356" cy="541638"/>
          </a:xfrm>
          <a:prstGeom prst="rect">
            <a:avLst/>
          </a:prstGeom>
        </p:spPr>
      </p:pic>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32933" y="6029943"/>
            <a:ext cx="2819406" cy="374905"/>
          </a:xfrm>
          <a:prstGeom prst="rect">
            <a:avLst/>
          </a:prstGeom>
        </p:spPr>
      </p:pic>
    </p:spTree>
    <p:extLst>
      <p:ext uri="{BB962C8B-B14F-4D97-AF65-F5344CB8AC3E}">
        <p14:creationId xmlns:p14="http://schemas.microsoft.com/office/powerpoint/2010/main" val="2295503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77876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a:lvl1pPr>
            <a:lvl2pPr marL="0" indent="0">
              <a:buNone/>
              <a:defRPr/>
            </a:lvl2pPr>
            <a:lvl3pPr marL="177800" indent="-177800">
              <a:buFont typeface="Arial" panose="020B0604020202020204" pitchFamily="34" charset="0"/>
              <a:buChar char="•"/>
              <a:tabLst/>
              <a:defRPr/>
            </a:lvl3pPr>
            <a:lvl4pPr marL="355600" indent="-177800">
              <a:defRPr/>
            </a:lvl4pPr>
            <a:lvl5pPr marL="0" indent="0">
              <a:buNone/>
              <a:defRPr i="1"/>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60397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3850" y="4450814"/>
            <a:ext cx="8496300" cy="1100674"/>
          </a:xfrm>
        </p:spPr>
        <p:txBody>
          <a:bodyPr anchor="t" anchorCtr="0"/>
          <a:lstStyle>
            <a:lvl1pPr>
              <a:defRPr sz="4400" b="0"/>
            </a:lvl1pPr>
          </a:lstStyle>
          <a:p>
            <a:r>
              <a:rPr lang="en-US"/>
              <a:t>Click to edit Master title style</a:t>
            </a:r>
          </a:p>
        </p:txBody>
      </p:sp>
      <p:sp>
        <p:nvSpPr>
          <p:cNvPr id="3" name="Text Placeholder 2"/>
          <p:cNvSpPr>
            <a:spLocks noGrp="1"/>
          </p:cNvSpPr>
          <p:nvPr>
            <p:ph type="body" idx="1"/>
          </p:nvPr>
        </p:nvSpPr>
        <p:spPr>
          <a:xfrm>
            <a:off x="323850" y="1295400"/>
            <a:ext cx="8496300" cy="3058235"/>
          </a:xfrm>
        </p:spPr>
        <p:txBody>
          <a:bodyPr anchor="b" anchorCtr="0"/>
          <a:lstStyle>
            <a:lvl1pPr marL="0" indent="0">
              <a:buNone/>
              <a:defRPr sz="2400" b="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999874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3850" y="1295401"/>
            <a:ext cx="4140150" cy="4248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0900" y="1295401"/>
            <a:ext cx="4159250" cy="4248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33214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3850" y="1295401"/>
            <a:ext cx="4140150" cy="4248000"/>
          </a:xfrm>
        </p:spPr>
        <p:txBody>
          <a:bodyPr/>
          <a:lstStyle>
            <a:lvl1pPr marL="0" indent="0">
              <a:buNone/>
              <a:defRPr/>
            </a:lvl1pPr>
            <a:lvl2pPr marL="0" indent="0">
              <a:buNone/>
              <a:defRPr/>
            </a:lvl2pPr>
            <a:lvl3pPr marL="177800" indent="-177800">
              <a:buFont typeface="Arial" panose="020B0604020202020204" pitchFamily="34" charset="0"/>
              <a:buChar char="•"/>
              <a:defRPr/>
            </a:lvl3pPr>
            <a:lvl4pPr marL="355600" indent="-177800">
              <a:defRPr/>
            </a:lvl4pPr>
            <a:lvl5pPr marL="0" indent="0">
              <a:buFontTx/>
              <a:buNone/>
              <a:defRPr i="1"/>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0900" y="1305000"/>
            <a:ext cx="4159250" cy="4248000"/>
          </a:xfrm>
        </p:spPr>
        <p:txBody>
          <a:bodyPr/>
          <a:lstStyle>
            <a:lvl1pPr marL="0" indent="0">
              <a:buNone/>
              <a:defRPr/>
            </a:lvl1pPr>
            <a:lvl2pPr marL="0" indent="0">
              <a:buNone/>
              <a:defRPr/>
            </a:lvl2pPr>
            <a:lvl3pPr marL="177800" indent="-177800">
              <a:buFont typeface="Arial" panose="020B0604020202020204" pitchFamily="34" charset="0"/>
              <a:buChar char="•"/>
              <a:defRPr/>
            </a:lvl3pPr>
            <a:lvl4pPr marL="355600" indent="-177800">
              <a:defRPr/>
            </a:lvl4pPr>
            <a:lvl5pPr marL="0" indent="0">
              <a:buFontTx/>
              <a:buNone/>
              <a:defRPr i="1"/>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2308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OFFSET">
    <p:spTree>
      <p:nvGrpSpPr>
        <p:cNvPr id="1" name=""/>
        <p:cNvGrpSpPr/>
        <p:nvPr/>
      </p:nvGrpSpPr>
      <p:grpSpPr>
        <a:xfrm>
          <a:off x="0" y="0"/>
          <a:ext cx="0" cy="0"/>
          <a:chOff x="0" y="0"/>
          <a:chExt cx="0" cy="0"/>
        </a:xfrm>
      </p:grpSpPr>
      <p:sp>
        <p:nvSpPr>
          <p:cNvPr id="2" name="Title 1"/>
          <p:cNvSpPr>
            <a:spLocks noGrp="1"/>
          </p:cNvSpPr>
          <p:nvPr>
            <p:ph type="title"/>
          </p:nvPr>
        </p:nvSpPr>
        <p:spPr>
          <a:xfrm>
            <a:off x="315228" y="216000"/>
            <a:ext cx="6452772" cy="792000"/>
          </a:xfrm>
        </p:spPr>
        <p:txBody>
          <a:bodyPr/>
          <a:lstStyle/>
          <a:p>
            <a:r>
              <a:rPr lang="en-US"/>
              <a:t>Click to edit Master title style</a:t>
            </a:r>
          </a:p>
        </p:txBody>
      </p:sp>
      <p:sp>
        <p:nvSpPr>
          <p:cNvPr id="3" name="Content Placeholder 2"/>
          <p:cNvSpPr>
            <a:spLocks noGrp="1"/>
          </p:cNvSpPr>
          <p:nvPr>
            <p:ph sz="half" idx="1"/>
          </p:nvPr>
        </p:nvSpPr>
        <p:spPr>
          <a:xfrm>
            <a:off x="323850" y="1295401"/>
            <a:ext cx="4484818" cy="4248000"/>
          </a:xfrm>
        </p:spPr>
        <p:txBody>
          <a:bodyPr/>
          <a:lstStyle>
            <a:lvl1pPr marL="0" indent="0">
              <a:buNone/>
              <a:defRPr/>
            </a:lvl1pPr>
            <a:lvl2pPr marL="0" indent="0">
              <a:buNone/>
              <a:defRPr/>
            </a:lvl2pPr>
            <a:lvl3pPr marL="177800" indent="-177800">
              <a:buFont typeface="Arial" panose="020B0604020202020204" pitchFamily="34" charset="0"/>
              <a:buChar char="•"/>
              <a:defRPr/>
            </a:lvl3pPr>
            <a:lvl4pPr marL="355600" indent="-177800">
              <a:defRPr/>
            </a:lvl4pPr>
            <a:lvl5pPr marL="0" indent="0">
              <a:buFontTx/>
              <a:buNone/>
              <a:defRPr i="1"/>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04150" y="1295401"/>
            <a:ext cx="3816000" cy="4248000"/>
          </a:xfrm>
        </p:spPr>
        <p:txBody>
          <a:bodyPr/>
          <a:lstStyle>
            <a:lvl1pPr marL="0" indent="0">
              <a:buNone/>
              <a:defRPr/>
            </a:lvl1pPr>
            <a:lvl2pPr marL="0" indent="0">
              <a:buNone/>
              <a:defRPr/>
            </a:lvl2pPr>
            <a:lvl3pPr marL="177800" indent="-177800">
              <a:buFont typeface="Arial" panose="020B0604020202020204" pitchFamily="34" charset="0"/>
              <a:buChar char="•"/>
              <a:defRPr/>
            </a:lvl3pPr>
            <a:lvl4pPr marL="355600" indent="-177800">
              <a:defRPr/>
            </a:lvl4pPr>
            <a:lvl5pPr marL="0" indent="0">
              <a:buFontTx/>
              <a:buNone/>
              <a:defRPr i="1"/>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25288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3850" y="1295400"/>
            <a:ext cx="4139274" cy="82391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23849" y="2275488"/>
            <a:ext cx="4139275" cy="327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60900" y="1295400"/>
            <a:ext cx="4175125" cy="82391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0900" y="2275488"/>
            <a:ext cx="4159250" cy="327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1">
            <a:extLst>
              <a:ext uri="{FF2B5EF4-FFF2-40B4-BE49-F238E27FC236}">
                <a16:creationId xmlns:a16="http://schemas.microsoft.com/office/drawing/2014/main" id="{79F669AD-3D5E-4122-98A4-E43D73D05A89}"/>
              </a:ext>
            </a:extLst>
          </p:cNvPr>
          <p:cNvSpPr>
            <a:spLocks noGrp="1"/>
          </p:cNvSpPr>
          <p:nvPr>
            <p:ph type="title"/>
          </p:nvPr>
        </p:nvSpPr>
        <p:spPr>
          <a:xfrm>
            <a:off x="315228" y="216000"/>
            <a:ext cx="6452772" cy="792000"/>
          </a:xfrm>
        </p:spPr>
        <p:txBody>
          <a:bodyPr/>
          <a:lstStyle/>
          <a:p>
            <a:r>
              <a:rPr lang="en-US"/>
              <a:t>Click to edit Master title style</a:t>
            </a:r>
          </a:p>
        </p:txBody>
      </p:sp>
    </p:spTree>
    <p:extLst>
      <p:ext uri="{BB962C8B-B14F-4D97-AF65-F5344CB8AC3E}">
        <p14:creationId xmlns:p14="http://schemas.microsoft.com/office/powerpoint/2010/main" val="3412074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5228" y="216000"/>
            <a:ext cx="6452772" cy="792000"/>
          </a:xfrm>
          <a:prstGeom prst="rect">
            <a:avLst/>
          </a:prstGeom>
        </p:spPr>
        <p:txBody>
          <a:bodyPr vert="horz" lIns="0" tIns="0" rIns="0" bIns="0" rtlCol="0" anchor="b" anchorCtr="0">
            <a:noAutofit/>
          </a:bodyPr>
          <a:lstStyle/>
          <a:p>
            <a:r>
              <a:rPr lang="en-US"/>
              <a:t>Click to edit Master title style</a:t>
            </a:r>
          </a:p>
        </p:txBody>
      </p:sp>
      <p:sp>
        <p:nvSpPr>
          <p:cNvPr id="3" name="Text Placeholder 2"/>
          <p:cNvSpPr>
            <a:spLocks noGrp="1"/>
          </p:cNvSpPr>
          <p:nvPr>
            <p:ph type="body" idx="1"/>
          </p:nvPr>
        </p:nvSpPr>
        <p:spPr>
          <a:xfrm>
            <a:off x="323850" y="1296000"/>
            <a:ext cx="8496300" cy="4248000"/>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descr="UoL_Logo.eps">
            <a:extLst>
              <a:ext uri="{FF2B5EF4-FFF2-40B4-BE49-F238E27FC236}">
                <a16:creationId xmlns:a16="http://schemas.microsoft.com/office/drawing/2014/main" id="{D6D8CA60-B02A-4958-8D17-810A89C72D3F}"/>
              </a:ext>
            </a:extLst>
          </p:cNvPr>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6939650" y="393128"/>
            <a:ext cx="1897356" cy="541638"/>
          </a:xfrm>
          <a:prstGeom prst="rect">
            <a:avLst/>
          </a:prstGeom>
        </p:spPr>
      </p:pic>
      <p:cxnSp>
        <p:nvCxnSpPr>
          <p:cNvPr id="20" name="Straight Connector 19">
            <a:extLst>
              <a:ext uri="{FF2B5EF4-FFF2-40B4-BE49-F238E27FC236}">
                <a16:creationId xmlns:a16="http://schemas.microsoft.com/office/drawing/2014/main" id="{640EB66D-316C-499C-992B-B8FAE250DA18}"/>
              </a:ext>
            </a:extLst>
          </p:cNvPr>
          <p:cNvCxnSpPr>
            <a:cxnSpLocks/>
          </p:cNvCxnSpPr>
          <p:nvPr userDrawn="1"/>
        </p:nvCxnSpPr>
        <p:spPr>
          <a:xfrm>
            <a:off x="323850" y="1066791"/>
            <a:ext cx="8496300" cy="0"/>
          </a:xfrm>
          <a:prstGeom prst="line">
            <a:avLst/>
          </a:prstGeom>
          <a:noFill/>
          <a:ln w="19050" cap="flat" cmpd="sng" algn="ctr">
            <a:solidFill>
              <a:srgbClr val="000000"/>
            </a:solidFill>
            <a:prstDash val="solid"/>
            <a:miter lim="800000"/>
          </a:ln>
          <a:effectLst/>
        </p:spPr>
      </p:cxnSp>
      <p:sp>
        <p:nvSpPr>
          <p:cNvPr id="22" name="TextBox 21">
            <a:extLst>
              <a:ext uri="{FF2B5EF4-FFF2-40B4-BE49-F238E27FC236}">
                <a16:creationId xmlns:a16="http://schemas.microsoft.com/office/drawing/2014/main" id="{0CFA6F87-4D14-48F8-BB18-EE3294BC2426}"/>
              </a:ext>
            </a:extLst>
          </p:cNvPr>
          <p:cNvSpPr txBox="1"/>
          <p:nvPr userDrawn="1"/>
        </p:nvSpPr>
        <p:spPr>
          <a:xfrm>
            <a:off x="309758" y="6113712"/>
            <a:ext cx="3388593" cy="172355"/>
          </a:xfrm>
          <a:prstGeom prst="rect">
            <a:avLst/>
          </a:prstGeom>
          <a:noFill/>
        </p:spPr>
        <p:txBody>
          <a:bodyPr wrap="square" lIns="0" tIns="0" rIns="0" bIns="0" rtlCol="0">
            <a:spAutoFit/>
          </a:bodyPr>
          <a:lstStyle/>
          <a:p>
            <a:pPr defTabSz="914400" fontAlgn="base">
              <a:lnSpc>
                <a:spcPct val="80000"/>
              </a:lnSpc>
              <a:spcBef>
                <a:spcPct val="0"/>
              </a:spcBef>
              <a:spcAft>
                <a:spcPct val="0"/>
              </a:spcAft>
            </a:pPr>
            <a:r>
              <a:rPr lang="en-US" sz="1400" b="1">
                <a:solidFill>
                  <a:srgbClr val="000000"/>
                </a:solidFill>
                <a:latin typeface="Arial" panose="020B0604020202020204" pitchFamily="34" charset="0"/>
                <a:ea typeface="Geneva" pitchFamily="122" charset="-128"/>
              </a:rPr>
              <a:t>Leeds University Business School</a:t>
            </a:r>
          </a:p>
        </p:txBody>
      </p:sp>
      <p:grpSp>
        <p:nvGrpSpPr>
          <p:cNvPr id="23" name="Group 22">
            <a:extLst>
              <a:ext uri="{FF2B5EF4-FFF2-40B4-BE49-F238E27FC236}">
                <a16:creationId xmlns:a16="http://schemas.microsoft.com/office/drawing/2014/main" id="{1F0657E8-B3A6-4058-B0F7-CF6542BD098F}"/>
              </a:ext>
            </a:extLst>
          </p:cNvPr>
          <p:cNvGrpSpPr/>
          <p:nvPr userDrawn="1"/>
        </p:nvGrpSpPr>
        <p:grpSpPr>
          <a:xfrm>
            <a:off x="0" y="5725298"/>
            <a:ext cx="9144000" cy="134165"/>
            <a:chOff x="0" y="5120118"/>
            <a:chExt cx="9162160" cy="131482"/>
          </a:xfrm>
        </p:grpSpPr>
        <p:sp>
          <p:nvSpPr>
            <p:cNvPr id="24" name="Rectangle 23">
              <a:extLst>
                <a:ext uri="{FF2B5EF4-FFF2-40B4-BE49-F238E27FC236}">
                  <a16:creationId xmlns:a16="http://schemas.microsoft.com/office/drawing/2014/main" id="{5B0CF008-906D-45E7-8D14-C522A74C2418}"/>
                </a:ext>
              </a:extLst>
            </p:cNvPr>
            <p:cNvSpPr/>
            <p:nvPr userDrawn="1"/>
          </p:nvSpPr>
          <p:spPr>
            <a:xfrm>
              <a:off x="0" y="5120118"/>
              <a:ext cx="1308880" cy="131482"/>
            </a:xfrm>
            <a:prstGeom prst="rect">
              <a:avLst/>
            </a:prstGeom>
            <a:solidFill>
              <a:schemeClr val="accent1"/>
            </a:solidFill>
            <a:ln w="12700" cap="flat" cmpd="sng" algn="ctr">
              <a:noFill/>
              <a:prstDash val="solid"/>
              <a:miter lim="800000"/>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panose="020B0604020202020204"/>
                <a:ea typeface="+mn-ea"/>
                <a:cs typeface="+mn-cs"/>
              </a:endParaRPr>
            </a:p>
          </p:txBody>
        </p:sp>
        <p:sp>
          <p:nvSpPr>
            <p:cNvPr id="25" name="Rectangle 24">
              <a:extLst>
                <a:ext uri="{FF2B5EF4-FFF2-40B4-BE49-F238E27FC236}">
                  <a16:creationId xmlns:a16="http://schemas.microsoft.com/office/drawing/2014/main" id="{2C1DB97D-BEED-46E4-AA00-4D0593ED7E88}"/>
                </a:ext>
              </a:extLst>
            </p:cNvPr>
            <p:cNvSpPr/>
            <p:nvPr userDrawn="1"/>
          </p:nvSpPr>
          <p:spPr>
            <a:xfrm>
              <a:off x="1308880" y="5120118"/>
              <a:ext cx="1308880" cy="131482"/>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panose="020B0604020202020204"/>
                <a:ea typeface="+mn-ea"/>
                <a:cs typeface="+mn-cs"/>
              </a:endParaRPr>
            </a:p>
          </p:txBody>
        </p:sp>
        <p:sp>
          <p:nvSpPr>
            <p:cNvPr id="26" name="Rectangle 25">
              <a:extLst>
                <a:ext uri="{FF2B5EF4-FFF2-40B4-BE49-F238E27FC236}">
                  <a16:creationId xmlns:a16="http://schemas.microsoft.com/office/drawing/2014/main" id="{ED675BE7-0FA2-4434-B4E8-6C4F546E9A8F}"/>
                </a:ext>
              </a:extLst>
            </p:cNvPr>
            <p:cNvSpPr/>
            <p:nvPr userDrawn="1"/>
          </p:nvSpPr>
          <p:spPr>
            <a:xfrm>
              <a:off x="2617760" y="5120118"/>
              <a:ext cx="1308880" cy="131482"/>
            </a:xfrm>
            <a:prstGeom prst="rect">
              <a:avLst/>
            </a:prstGeom>
            <a:solidFill>
              <a:schemeClr val="accent3"/>
            </a:solidFill>
            <a:ln w="12700" cap="flat" cmpd="sng" algn="ctr">
              <a:noFill/>
              <a:prstDash val="solid"/>
              <a:miter lim="800000"/>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panose="020B0604020202020204"/>
                <a:ea typeface="+mn-ea"/>
                <a:cs typeface="+mn-cs"/>
              </a:endParaRPr>
            </a:p>
          </p:txBody>
        </p:sp>
        <p:sp>
          <p:nvSpPr>
            <p:cNvPr id="27" name="Rectangle 26">
              <a:extLst>
                <a:ext uri="{FF2B5EF4-FFF2-40B4-BE49-F238E27FC236}">
                  <a16:creationId xmlns:a16="http://schemas.microsoft.com/office/drawing/2014/main" id="{40268AB0-E19E-454A-AD2A-A1B872C95244}"/>
                </a:ext>
              </a:extLst>
            </p:cNvPr>
            <p:cNvSpPr/>
            <p:nvPr userDrawn="1"/>
          </p:nvSpPr>
          <p:spPr>
            <a:xfrm>
              <a:off x="3926640" y="5120118"/>
              <a:ext cx="1308880" cy="131482"/>
            </a:xfrm>
            <a:prstGeom prst="rect">
              <a:avLst/>
            </a:prstGeom>
            <a:solidFill>
              <a:schemeClr val="accent4"/>
            </a:solidFill>
            <a:ln w="12700" cap="flat" cmpd="sng" algn="ctr">
              <a:noFill/>
              <a:prstDash val="solid"/>
              <a:miter lim="800000"/>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panose="020B0604020202020204"/>
                <a:ea typeface="+mn-ea"/>
                <a:cs typeface="+mn-cs"/>
              </a:endParaRPr>
            </a:p>
          </p:txBody>
        </p:sp>
        <p:sp>
          <p:nvSpPr>
            <p:cNvPr id="28" name="Rectangle 27">
              <a:extLst>
                <a:ext uri="{FF2B5EF4-FFF2-40B4-BE49-F238E27FC236}">
                  <a16:creationId xmlns:a16="http://schemas.microsoft.com/office/drawing/2014/main" id="{92541FF0-7ED7-400B-AB0A-87BBE523E36A}"/>
                </a:ext>
              </a:extLst>
            </p:cNvPr>
            <p:cNvSpPr/>
            <p:nvPr userDrawn="1"/>
          </p:nvSpPr>
          <p:spPr>
            <a:xfrm>
              <a:off x="5235520" y="5120118"/>
              <a:ext cx="1308880" cy="131482"/>
            </a:xfrm>
            <a:prstGeom prst="rect">
              <a:avLst/>
            </a:prstGeom>
            <a:solidFill>
              <a:schemeClr val="accent5"/>
            </a:solidFill>
            <a:ln w="12700" cap="flat" cmpd="sng" algn="ctr">
              <a:noFill/>
              <a:prstDash val="solid"/>
              <a:miter lim="800000"/>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panose="020B0604020202020204"/>
                <a:ea typeface="+mn-ea"/>
                <a:cs typeface="+mn-cs"/>
              </a:endParaRPr>
            </a:p>
          </p:txBody>
        </p:sp>
        <p:sp>
          <p:nvSpPr>
            <p:cNvPr id="29" name="Rectangle 28">
              <a:extLst>
                <a:ext uri="{FF2B5EF4-FFF2-40B4-BE49-F238E27FC236}">
                  <a16:creationId xmlns:a16="http://schemas.microsoft.com/office/drawing/2014/main" id="{96201762-4B03-4528-A68E-0F6510B6B151}"/>
                </a:ext>
              </a:extLst>
            </p:cNvPr>
            <p:cNvSpPr/>
            <p:nvPr userDrawn="1"/>
          </p:nvSpPr>
          <p:spPr>
            <a:xfrm>
              <a:off x="6544400" y="5120118"/>
              <a:ext cx="1308880" cy="131482"/>
            </a:xfrm>
            <a:prstGeom prst="rect">
              <a:avLst/>
            </a:prstGeom>
            <a:solidFill>
              <a:schemeClr val="accent6"/>
            </a:solidFill>
            <a:ln w="12700" cap="flat" cmpd="sng" algn="ctr">
              <a:noFill/>
              <a:prstDash val="solid"/>
              <a:miter lim="800000"/>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panose="020B0604020202020204"/>
                <a:ea typeface="+mn-ea"/>
                <a:cs typeface="+mn-cs"/>
              </a:endParaRPr>
            </a:p>
          </p:txBody>
        </p:sp>
        <p:sp>
          <p:nvSpPr>
            <p:cNvPr id="30" name="Rectangle 29">
              <a:extLst>
                <a:ext uri="{FF2B5EF4-FFF2-40B4-BE49-F238E27FC236}">
                  <a16:creationId xmlns:a16="http://schemas.microsoft.com/office/drawing/2014/main" id="{76289A26-49EC-443E-84C0-1BAAC5CAA16C}"/>
                </a:ext>
              </a:extLst>
            </p:cNvPr>
            <p:cNvSpPr/>
            <p:nvPr userDrawn="1"/>
          </p:nvSpPr>
          <p:spPr>
            <a:xfrm>
              <a:off x="7853280" y="5120118"/>
              <a:ext cx="1308880" cy="131482"/>
            </a:xfrm>
            <a:prstGeom prst="rect">
              <a:avLst/>
            </a:prstGeom>
            <a:solidFill>
              <a:schemeClr val="tx2"/>
            </a:solidFill>
            <a:ln w="12700" cap="flat" cmpd="sng" algn="ctr">
              <a:noFill/>
              <a:prstDash val="solid"/>
              <a:miter lim="800000"/>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panose="020B0604020202020204"/>
                <a:ea typeface="+mn-ea"/>
                <a:cs typeface="+mn-cs"/>
              </a:endParaRPr>
            </a:p>
          </p:txBody>
        </p:sp>
      </p:grpSp>
      <p:pic>
        <p:nvPicPr>
          <p:cNvPr id="4" name="Picture 3"/>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6035888" y="6020056"/>
            <a:ext cx="2801118" cy="359665"/>
          </a:xfrm>
          <a:prstGeom prst="rect">
            <a:avLst/>
          </a:prstGeom>
        </p:spPr>
      </p:pic>
    </p:spTree>
    <p:extLst>
      <p:ext uri="{BB962C8B-B14F-4D97-AF65-F5344CB8AC3E}">
        <p14:creationId xmlns:p14="http://schemas.microsoft.com/office/powerpoint/2010/main" val="3482523055"/>
      </p:ext>
    </p:extLst>
  </p:cSld>
  <p:clrMap bg1="lt1" tx1="dk1" bg2="lt2" tx2="dk2" accent1="accent1" accent2="accent2" accent3="accent3" accent4="accent4" accent5="accent5" accent6="accent6" hlink="hlink" folHlink="folHlink"/>
  <p:sldLayoutIdLst>
    <p:sldLayoutId id="2147483685" r:id="rId1"/>
    <p:sldLayoutId id="2147483696" r:id="rId2"/>
    <p:sldLayoutId id="2147483686" r:id="rId3"/>
    <p:sldLayoutId id="2147483697" r:id="rId4"/>
    <p:sldLayoutId id="2147483687" r:id="rId5"/>
    <p:sldLayoutId id="2147483688" r:id="rId6"/>
    <p:sldLayoutId id="2147483698" r:id="rId7"/>
    <p:sldLayoutId id="2147483699" r:id="rId8"/>
    <p:sldLayoutId id="2147483689" r:id="rId9"/>
    <p:sldLayoutId id="2147483690" r:id="rId10"/>
    <p:sldLayoutId id="2147483691" r:id="rId11"/>
    <p:sldLayoutId id="2147483700" r:id="rId12"/>
    <p:sldLayoutId id="2147483701" r:id="rId13"/>
    <p:sldLayoutId id="2147483702" r:id="rId14"/>
    <p:sldLayoutId id="2147483703" r:id="rId15"/>
  </p:sldLayoutIdLst>
  <p:txStyles>
    <p:titleStyle>
      <a:lvl1pPr algn="l" defTabSz="914400" rtl="0" eaLnBrk="1" latinLnBrk="0" hangingPunct="1">
        <a:lnSpc>
          <a:spcPct val="90000"/>
        </a:lnSpc>
        <a:spcBef>
          <a:spcPct val="0"/>
        </a:spcBef>
        <a:buNone/>
        <a:defRPr sz="2600" kern="1200">
          <a:solidFill>
            <a:schemeClr val="tx1"/>
          </a:solidFill>
          <a:latin typeface="+mj-lt"/>
          <a:ea typeface="+mj-ea"/>
          <a:cs typeface="+mj-cs"/>
        </a:defRPr>
      </a:lvl1pPr>
    </p:titleStyle>
    <p:bodyStyle>
      <a:lvl1pPr marL="177800" indent="-177800" algn="l" defTabSz="914400" rtl="0" eaLnBrk="1" latinLnBrk="0" hangingPunct="1">
        <a:lnSpc>
          <a:spcPct val="100000"/>
        </a:lnSpc>
        <a:spcBef>
          <a:spcPts val="0"/>
        </a:spcBef>
        <a:spcAft>
          <a:spcPts val="300"/>
        </a:spcAft>
        <a:buFont typeface="Arial" panose="020B0604020202020204" pitchFamily="34" charset="0"/>
        <a:buChar char="•"/>
        <a:defRPr sz="1800" b="1" kern="1200">
          <a:solidFill>
            <a:schemeClr val="tx1"/>
          </a:solidFill>
          <a:latin typeface="+mn-lt"/>
          <a:ea typeface="+mn-ea"/>
          <a:cs typeface="+mn-cs"/>
        </a:defRPr>
      </a:lvl1pPr>
      <a:lvl2pPr marL="355600" indent="-177800" algn="l" defTabSz="914400" rtl="0" eaLnBrk="1" latinLnBrk="0" hangingPunct="1">
        <a:lnSpc>
          <a:spcPct val="100000"/>
        </a:lnSpc>
        <a:spcBef>
          <a:spcPts val="0"/>
        </a:spcBef>
        <a:spcAft>
          <a:spcPts val="300"/>
        </a:spcAft>
        <a:buFont typeface="Arial" panose="020B0604020202020204" pitchFamily="34" charset="0"/>
        <a:buChar char="‒"/>
        <a:defRPr sz="1800" kern="1200">
          <a:solidFill>
            <a:schemeClr val="tx1"/>
          </a:solidFill>
          <a:latin typeface="+mn-lt"/>
          <a:ea typeface="+mn-ea"/>
          <a:cs typeface="+mn-cs"/>
        </a:defRPr>
      </a:lvl2pPr>
      <a:lvl3pPr marL="542925" indent="-187325" algn="l" defTabSz="914400" rtl="0" eaLnBrk="1" latinLnBrk="0" hangingPunct="1">
        <a:lnSpc>
          <a:spcPct val="100000"/>
        </a:lnSpc>
        <a:spcBef>
          <a:spcPts val="0"/>
        </a:spcBef>
        <a:spcAft>
          <a:spcPts val="300"/>
        </a:spcAft>
        <a:buFont typeface="Arial" panose="020B0604020202020204" pitchFamily="34" charset="0"/>
        <a:buChar char="‒"/>
        <a:defRPr sz="1800" kern="1200">
          <a:solidFill>
            <a:schemeClr val="tx1"/>
          </a:solidFill>
          <a:latin typeface="+mn-lt"/>
          <a:ea typeface="+mn-ea"/>
          <a:cs typeface="+mn-cs"/>
        </a:defRPr>
      </a:lvl3pPr>
      <a:lvl4pPr marL="720725" indent="-177800" algn="l" defTabSz="914400" rtl="0" eaLnBrk="1" latinLnBrk="0" hangingPunct="1">
        <a:lnSpc>
          <a:spcPct val="100000"/>
        </a:lnSpc>
        <a:spcBef>
          <a:spcPts val="0"/>
        </a:spcBef>
        <a:spcAft>
          <a:spcPts val="300"/>
        </a:spcAft>
        <a:buFont typeface="Arial" panose="020B0604020202020204" pitchFamily="34" charset="0"/>
        <a:buChar char="‒"/>
        <a:defRPr sz="1800" kern="1200">
          <a:solidFill>
            <a:schemeClr val="tx1"/>
          </a:solidFill>
          <a:latin typeface="+mn-lt"/>
          <a:ea typeface="+mn-ea"/>
          <a:cs typeface="+mn-cs"/>
        </a:defRPr>
      </a:lvl4pPr>
      <a:lvl5pPr marL="898525" indent="-177800" algn="l" defTabSz="914400" rtl="0" eaLnBrk="1" latinLnBrk="0" hangingPunct="1">
        <a:lnSpc>
          <a:spcPct val="100000"/>
        </a:lnSpc>
        <a:spcBef>
          <a:spcPts val="0"/>
        </a:spcBef>
        <a:spcAft>
          <a:spcPts val="300"/>
        </a:spcAft>
        <a:buFont typeface="Arial" panose="020B0604020202020204" pitchFamily="34" charset="0"/>
        <a:buChar char="‒"/>
        <a:tabLst/>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16" userDrawn="1">
          <p15:clr>
            <a:srgbClr val="F26B43"/>
          </p15:clr>
        </p15:guide>
        <p15:guide id="2" pos="5556" userDrawn="1">
          <p15:clr>
            <a:srgbClr val="F26B43"/>
          </p15:clr>
        </p15:guide>
        <p15:guide id="3" pos="204" userDrawn="1">
          <p15:clr>
            <a:srgbClr val="F26B43"/>
          </p15:clr>
        </p15:guide>
        <p15:guide id="4" orient="horz" pos="586" userDrawn="1">
          <p15:clr>
            <a:srgbClr val="F26B43"/>
          </p15:clr>
        </p15:guide>
        <p15:guide id="5" orient="horz" pos="3494" userDrawn="1">
          <p15:clr>
            <a:srgbClr val="F26B43"/>
          </p15:clr>
        </p15:guide>
        <p15:guide id="6" pos="2822" userDrawn="1">
          <p15:clr>
            <a:srgbClr val="F26B43"/>
          </p15:clr>
        </p15:guide>
        <p15:guide id="7" pos="2936" userDrawn="1">
          <p15:clr>
            <a:srgbClr val="F26B43"/>
          </p15:clr>
        </p15:guide>
        <p15:guide id="8" orient="horz" pos="393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childcare-during-covid.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10.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hyperlink" Target="https://twitter.com/ChildcareCovid" TargetMode="External"/><Relationship Id="rId4" Type="http://schemas.openxmlformats.org/officeDocument/2006/relationships/hyperlink" Target="https://childcare-during-covid.org/" TargetMode="External"/></Relationships>
</file>

<file path=ppt/slides/_rels/slide2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explore-education-statistics.service.gov.uk/data-tables/permalink/63fab25e-9ad0-4236-9532-a1d94d173114"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2302B-7EE9-4A09-901A-242451C7C364}"/>
              </a:ext>
            </a:extLst>
          </p:cNvPr>
          <p:cNvSpPr>
            <a:spLocks noGrp="1"/>
          </p:cNvSpPr>
          <p:nvPr>
            <p:ph type="ctrTitle"/>
          </p:nvPr>
        </p:nvSpPr>
        <p:spPr>
          <a:xfrm>
            <a:off x="333085" y="1403927"/>
            <a:ext cx="8427856" cy="3094182"/>
          </a:xfrm>
        </p:spPr>
        <p:txBody>
          <a:bodyPr/>
          <a:lstStyle/>
          <a:p>
            <a:pPr>
              <a:spcBef>
                <a:spcPts val="1200"/>
              </a:spcBef>
              <a:spcAft>
                <a:spcPts val="2400"/>
              </a:spcAft>
            </a:pPr>
            <a:r>
              <a:rPr lang="en-GB" sz="2800" b="1">
                <a:solidFill>
                  <a:srgbClr val="0070C0"/>
                </a:solidFill>
                <a:latin typeface="Calibri"/>
                <a:ea typeface="+mj-lt"/>
                <a:cs typeface="+mj-lt"/>
              </a:rPr>
              <a:t>Childminders during the COVID -19 pandemic: an </a:t>
            </a:r>
            <a:r>
              <a:rPr lang="en-GB" sz="2800" b="1" err="1">
                <a:solidFill>
                  <a:srgbClr val="0070C0"/>
                </a:solidFill>
                <a:latin typeface="Calibri"/>
                <a:ea typeface="+mj-lt"/>
                <a:cs typeface="+mj-lt"/>
              </a:rPr>
              <a:t>invisibilised</a:t>
            </a:r>
            <a:r>
              <a:rPr lang="en-GB" sz="2800" b="1">
                <a:solidFill>
                  <a:srgbClr val="0070C0"/>
                </a:solidFill>
                <a:latin typeface="Calibri"/>
                <a:ea typeface="+mj-lt"/>
                <a:cs typeface="+mj-lt"/>
              </a:rPr>
              <a:t>, but essential workforce</a:t>
            </a:r>
            <a:br>
              <a:rPr lang="en-GB" sz="2400">
                <a:latin typeface="Arial"/>
                <a:cs typeface="Arial"/>
              </a:rPr>
            </a:br>
            <a:br>
              <a:rPr lang="en-GB" sz="2400">
                <a:latin typeface="Calibri"/>
                <a:cs typeface="Calibri"/>
              </a:rPr>
            </a:br>
            <a:r>
              <a:rPr lang="en-GB" sz="2400">
                <a:latin typeface="Calibri"/>
                <a:cs typeface="Calibri"/>
              </a:rPr>
              <a:t>PIs: Kate Hardy and </a:t>
            </a:r>
            <a:r>
              <a:rPr lang="en-GB" sz="2400">
                <a:latin typeface="Calibri"/>
                <a:ea typeface="+mj-lt"/>
                <a:cs typeface="+mj-lt"/>
              </a:rPr>
              <a:t>Jenny Tomlinson</a:t>
            </a:r>
            <a:br>
              <a:rPr lang="en-GB" sz="2400">
                <a:latin typeface="Calibri"/>
                <a:cs typeface="Calibri"/>
              </a:rPr>
            </a:br>
            <a:r>
              <a:rPr lang="en-GB" sz="2400">
                <a:latin typeface="Calibri"/>
                <a:cs typeface="Calibri"/>
              </a:rPr>
              <a:t>Co-Is: Katie Cruz &amp; Helen Norman</a:t>
            </a:r>
            <a:br>
              <a:rPr lang="en-GB" sz="2400">
                <a:latin typeface="Calibri" panose="020F0502020204030204" pitchFamily="34" charset="0"/>
                <a:cs typeface="Calibri" panose="020F0502020204030204" pitchFamily="34" charset="0"/>
              </a:rPr>
            </a:br>
            <a:r>
              <a:rPr lang="en-GB" sz="2400">
                <a:latin typeface="Calibri"/>
                <a:cs typeface="Calibri"/>
              </a:rPr>
              <a:t>Impact Lead: Xanthe Whittaker</a:t>
            </a:r>
            <a:br>
              <a:rPr lang="en-GB" sz="2400">
                <a:latin typeface="Calibri" panose="020F0502020204030204" pitchFamily="34" charset="0"/>
                <a:cs typeface="Calibri" panose="020F0502020204030204" pitchFamily="34" charset="0"/>
              </a:rPr>
            </a:br>
            <a:r>
              <a:rPr lang="en-GB" sz="2400">
                <a:latin typeface="Calibri"/>
                <a:cs typeface="Calibri"/>
              </a:rPr>
              <a:t>Research Fellows: Nathan Archer, Rose Smith, Soumia Nouari</a:t>
            </a:r>
            <a:br>
              <a:rPr lang="en-GB" sz="2400">
                <a:latin typeface="Calibri" panose="020F0502020204030204" pitchFamily="34" charset="0"/>
                <a:cs typeface="Calibri" panose="020F0502020204030204" pitchFamily="34" charset="0"/>
              </a:rPr>
            </a:br>
            <a:r>
              <a:rPr lang="en-GB" sz="1800">
                <a:latin typeface="Calibri"/>
                <a:cs typeface="Calibri"/>
              </a:rPr>
              <a:t> </a:t>
            </a:r>
            <a:br>
              <a:rPr lang="en-GB" sz="2400">
                <a:latin typeface="Calibri" panose="020F0502020204030204" pitchFamily="34" charset="0"/>
                <a:cs typeface="Calibri" panose="020F0502020204030204" pitchFamily="34" charset="0"/>
              </a:rPr>
            </a:br>
            <a:r>
              <a:rPr lang="en-GB" sz="2000" b="1">
                <a:latin typeface="Calibri"/>
                <a:cs typeface="Calibri"/>
                <a:hlinkClick r:id="rId3"/>
              </a:rPr>
              <a:t>https://childcare-during-covid.org/</a:t>
            </a:r>
            <a:endParaRPr lang="en-GB" sz="2000" b="1">
              <a:latin typeface="Calibri"/>
              <a:cs typeface="Calibri"/>
            </a:endParaRPr>
          </a:p>
        </p:txBody>
      </p:sp>
      <p:pic>
        <p:nvPicPr>
          <p:cNvPr id="3" name="Content Placeholder 2" descr="Childcare During COVID-19"/>
          <p:cNvPicPr>
            <a:picLocks noGrp="1" noChangeAspect="1" noChangeArrowheads="1"/>
          </p:cNvPicPr>
          <p:nvPr>
            <p:ph idx="1"/>
          </p:nvPr>
        </p:nvPicPr>
        <p:blipFill>
          <a:blip r:embed="rId4" cstate="hqprint">
            <a:extLst>
              <a:ext uri="{28A0092B-C50C-407E-A947-70E740481C1C}">
                <a14:useLocalDpi xmlns:a14="http://schemas.microsoft.com/office/drawing/2010/main" val="0"/>
              </a:ext>
            </a:extLst>
          </a:blip>
          <a:srcRect/>
          <a:stretch>
            <a:fillRect/>
          </a:stretch>
        </p:blipFill>
        <p:spPr bwMode="auto">
          <a:xfrm>
            <a:off x="7144666" y="1853446"/>
            <a:ext cx="1668983" cy="146617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8" descr="https://i2.wp.com/childcare-during-covid.org/wp-content/uploads/2020/10/UKRI_ESR_Council-Logo_Horiz-RGB.png?fit=300%2C120&amp;ssl=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42713" y="5537720"/>
            <a:ext cx="2307600" cy="92304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https://i2.wp.com/childcare-during-covid.org/wp-content/uploads/2020/10/Logo20-20colour20PNG.png?fit=300%2C120&amp;ssl=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33808" y="5719943"/>
            <a:ext cx="1608905" cy="5585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0901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227" y="100012"/>
            <a:ext cx="6987652" cy="792000"/>
          </a:xfrm>
        </p:spPr>
        <p:txBody>
          <a:bodyPr/>
          <a:lstStyle/>
          <a:p>
            <a:r>
              <a:rPr lang="en-GB" sz="2500" b="1">
                <a:solidFill>
                  <a:srgbClr val="0070C0"/>
                </a:solidFill>
                <a:latin typeface="Calibri"/>
                <a:cs typeface="Calibri"/>
              </a:rPr>
              <a:t>Changes in occupancy rate due to COVID (Wave 2) - Typical week in July 2021</a:t>
            </a:r>
            <a:endParaRPr lang="en-GB" sz="2500" b="1">
              <a:solidFill>
                <a:srgbClr val="0070C0"/>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315228" y="1192666"/>
            <a:ext cx="8496300" cy="3624440"/>
          </a:xfrm>
        </p:spPr>
        <p:txBody>
          <a:bodyPr/>
          <a:lstStyle/>
          <a:p>
            <a:endParaRPr lang="en-GB"/>
          </a:p>
          <a:p>
            <a:endParaRPr lang="en-GB"/>
          </a:p>
          <a:p>
            <a:endParaRPr lang="en-GB"/>
          </a:p>
          <a:p>
            <a:endParaRPr lang="en-GB"/>
          </a:p>
          <a:p>
            <a:endParaRPr lang="en-GB"/>
          </a:p>
          <a:p>
            <a:endParaRPr lang="en-GB"/>
          </a:p>
          <a:p>
            <a:endParaRPr lang="en-GB"/>
          </a:p>
          <a:p>
            <a:endParaRPr lang="en-GB"/>
          </a:p>
          <a:p>
            <a:endParaRPr lang="en-GB"/>
          </a:p>
        </p:txBody>
      </p:sp>
      <p:graphicFrame>
        <p:nvGraphicFramePr>
          <p:cNvPr id="6" name="Chart 5"/>
          <p:cNvGraphicFramePr>
            <a:graphicFrameLocks/>
          </p:cNvGraphicFramePr>
          <p:nvPr>
            <p:extLst>
              <p:ext uri="{D42A27DB-BD31-4B8C-83A1-F6EECF244321}">
                <p14:modId xmlns:p14="http://schemas.microsoft.com/office/powerpoint/2010/main" val="2601680934"/>
              </p:ext>
            </p:extLst>
          </p:nvPr>
        </p:nvGraphicFramePr>
        <p:xfrm>
          <a:off x="315227" y="1100333"/>
          <a:ext cx="8378397" cy="3070442"/>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7110484" y="1296537"/>
            <a:ext cx="1323833" cy="369332"/>
          </a:xfrm>
          <a:prstGeom prst="rect">
            <a:avLst/>
          </a:prstGeom>
          <a:noFill/>
        </p:spPr>
        <p:txBody>
          <a:bodyPr wrap="square" rtlCol="0">
            <a:spAutoFit/>
          </a:bodyPr>
          <a:lstStyle/>
          <a:p>
            <a:r>
              <a:rPr lang="en-GB">
                <a:latin typeface="Calibri" panose="020F0502020204030204" pitchFamily="34" charset="0"/>
                <a:cs typeface="Calibri" panose="020F0502020204030204" pitchFamily="34" charset="0"/>
              </a:rPr>
              <a:t>n=541</a:t>
            </a:r>
          </a:p>
        </p:txBody>
      </p:sp>
      <p:sp>
        <p:nvSpPr>
          <p:cNvPr id="9" name="TextBox 8"/>
          <p:cNvSpPr txBox="1"/>
          <p:nvPr/>
        </p:nvSpPr>
        <p:spPr>
          <a:xfrm>
            <a:off x="315228" y="4776026"/>
            <a:ext cx="7955315" cy="707886"/>
          </a:xfrm>
          <a:prstGeom prst="rect">
            <a:avLst/>
          </a:prstGeom>
          <a:noFill/>
        </p:spPr>
        <p:txBody>
          <a:bodyPr wrap="square" rtlCol="0">
            <a:spAutoFit/>
          </a:bodyPr>
          <a:lstStyle/>
          <a:p>
            <a:pPr marL="285750" indent="-285750">
              <a:buFont typeface="Arial" panose="020B0604020202020204" pitchFamily="34" charset="0"/>
              <a:buChar char="•"/>
            </a:pPr>
            <a:r>
              <a:rPr lang="en-GB" sz="2000" b="1">
                <a:latin typeface="Calibri" panose="020F0502020204030204" pitchFamily="34" charset="0"/>
                <a:cs typeface="Calibri" panose="020F0502020204030204" pitchFamily="34" charset="0"/>
              </a:rPr>
              <a:t>90%</a:t>
            </a:r>
            <a:r>
              <a:rPr lang="en-GB" sz="2000">
                <a:latin typeface="Calibri" panose="020F0502020204030204" pitchFamily="34" charset="0"/>
                <a:cs typeface="Calibri" panose="020F0502020204030204" pitchFamily="34" charset="0"/>
              </a:rPr>
              <a:t> - reduced demand from parents because their work had changed</a:t>
            </a:r>
          </a:p>
          <a:p>
            <a:pPr marL="285750" indent="-285750">
              <a:buFont typeface="Arial" panose="020B0604020202020204" pitchFamily="34" charset="0"/>
              <a:buChar char="•"/>
            </a:pPr>
            <a:r>
              <a:rPr lang="en-GB" sz="2000" b="1">
                <a:latin typeface="Calibri" panose="020F0502020204030204" pitchFamily="34" charset="0"/>
                <a:cs typeface="Calibri" panose="020F0502020204030204" pitchFamily="34" charset="0"/>
              </a:rPr>
              <a:t>29%</a:t>
            </a:r>
            <a:r>
              <a:rPr lang="en-GB" sz="2000">
                <a:latin typeface="Calibri" panose="020F0502020204030204" pitchFamily="34" charset="0"/>
                <a:cs typeface="Calibri" panose="020F0502020204030204" pitchFamily="34" charset="0"/>
              </a:rPr>
              <a:t> - reduced demand from parents due to safety concerns</a:t>
            </a:r>
          </a:p>
        </p:txBody>
      </p:sp>
      <p:sp>
        <p:nvSpPr>
          <p:cNvPr id="10" name="TextBox 9"/>
          <p:cNvSpPr txBox="1"/>
          <p:nvPr/>
        </p:nvSpPr>
        <p:spPr>
          <a:xfrm>
            <a:off x="168698" y="4399866"/>
            <a:ext cx="6818955" cy="369332"/>
          </a:xfrm>
          <a:prstGeom prst="rect">
            <a:avLst/>
          </a:prstGeom>
          <a:noFill/>
        </p:spPr>
        <p:txBody>
          <a:bodyPr wrap="square" rtlCol="0">
            <a:spAutoFit/>
          </a:bodyPr>
          <a:lstStyle/>
          <a:p>
            <a:r>
              <a:rPr lang="en-GB" b="1">
                <a:solidFill>
                  <a:schemeClr val="accent5"/>
                </a:solidFill>
              </a:rPr>
              <a:t>Of those with </a:t>
            </a:r>
            <a:r>
              <a:rPr lang="en-GB" b="1" u="sng">
                <a:solidFill>
                  <a:schemeClr val="accent5"/>
                </a:solidFill>
              </a:rPr>
              <a:t>decreased</a:t>
            </a:r>
            <a:r>
              <a:rPr lang="en-GB" b="1">
                <a:solidFill>
                  <a:schemeClr val="accent5"/>
                </a:solidFill>
              </a:rPr>
              <a:t> occupancy rates, why was this?</a:t>
            </a:r>
          </a:p>
        </p:txBody>
      </p:sp>
    </p:spTree>
    <p:extLst>
      <p:ext uri="{BB962C8B-B14F-4D97-AF65-F5344CB8AC3E}">
        <p14:creationId xmlns:p14="http://schemas.microsoft.com/office/powerpoint/2010/main" val="2130467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20" y="134004"/>
            <a:ext cx="6782937" cy="792000"/>
          </a:xfrm>
        </p:spPr>
        <p:txBody>
          <a:bodyPr/>
          <a:lstStyle/>
          <a:p>
            <a:r>
              <a:rPr lang="en-GB" sz="2700" b="1">
                <a:solidFill>
                  <a:srgbClr val="0070C0"/>
                </a:solidFill>
                <a:latin typeface="Calibri" panose="020F0502020204030204" pitchFamily="34" charset="0"/>
                <a:cs typeface="Calibri" panose="020F0502020204030204" pitchFamily="34" charset="0"/>
              </a:rPr>
              <a:t>Actions taken to supplement lost income: </a:t>
            </a:r>
            <a:br>
              <a:rPr lang="en-GB" sz="2700" b="1">
                <a:solidFill>
                  <a:srgbClr val="0070C0"/>
                </a:solidFill>
                <a:latin typeface="Calibri" panose="020F0502020204030204" pitchFamily="34" charset="0"/>
                <a:cs typeface="Calibri" panose="020F0502020204030204" pitchFamily="34" charset="0"/>
              </a:rPr>
            </a:br>
            <a:r>
              <a:rPr lang="en-GB" sz="2700" b="1">
                <a:solidFill>
                  <a:srgbClr val="0070C0"/>
                </a:solidFill>
                <a:latin typeface="Calibri" panose="020F0502020204030204" pitchFamily="34" charset="0"/>
                <a:cs typeface="Calibri" panose="020F0502020204030204" pitchFamily="34" charset="0"/>
              </a:rPr>
              <a:t>(</a:t>
            </a:r>
            <a:r>
              <a:rPr lang="en-GB" sz="2700" b="1" err="1">
                <a:solidFill>
                  <a:srgbClr val="0070C0"/>
                </a:solidFill>
                <a:latin typeface="Calibri" panose="020F0502020204030204" pitchFamily="34" charset="0"/>
                <a:cs typeface="Calibri" panose="020F0502020204030204" pitchFamily="34" charset="0"/>
              </a:rPr>
              <a:t>i</a:t>
            </a:r>
            <a:r>
              <a:rPr lang="en-GB" sz="2700" b="1">
                <a:solidFill>
                  <a:srgbClr val="0070C0"/>
                </a:solidFill>
                <a:latin typeface="Calibri" panose="020F0502020204030204" pitchFamily="34" charset="0"/>
                <a:cs typeface="Calibri" panose="020F0502020204030204" pitchFamily="34" charset="0"/>
              </a:rPr>
              <a:t>) Before the pandemic &amp; (ii) since Jan 2021 </a:t>
            </a:r>
          </a:p>
        </p:txBody>
      </p:sp>
      <p:sp>
        <p:nvSpPr>
          <p:cNvPr id="8" name="Content Placeholder 7"/>
          <p:cNvSpPr>
            <a:spLocks noGrp="1"/>
          </p:cNvSpPr>
          <p:nvPr>
            <p:ph idx="1"/>
          </p:nvPr>
        </p:nvSpPr>
        <p:spPr/>
        <p:txBody>
          <a:bodyPr/>
          <a:lstStyle/>
          <a:p>
            <a:endParaRPr lang="en-GB"/>
          </a:p>
        </p:txBody>
      </p:sp>
      <p:graphicFrame>
        <p:nvGraphicFramePr>
          <p:cNvPr id="9" name="Chart 8"/>
          <p:cNvGraphicFramePr>
            <a:graphicFrameLocks/>
          </p:cNvGraphicFramePr>
          <p:nvPr>
            <p:extLst>
              <p:ext uri="{D42A27DB-BD31-4B8C-83A1-F6EECF244321}">
                <p14:modId xmlns:p14="http://schemas.microsoft.com/office/powerpoint/2010/main" val="1470512239"/>
              </p:ext>
            </p:extLst>
          </p:nvPr>
        </p:nvGraphicFramePr>
        <p:xfrm>
          <a:off x="0" y="1049336"/>
          <a:ext cx="9144000" cy="5808663"/>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6AFD59D9-9306-44E6-95BB-6A0475073A6B}"/>
              </a:ext>
            </a:extLst>
          </p:cNvPr>
          <p:cNvSpPr txBox="1"/>
          <p:nvPr/>
        </p:nvSpPr>
        <p:spPr>
          <a:xfrm>
            <a:off x="6394089" y="3600185"/>
            <a:ext cx="2426061" cy="1323439"/>
          </a:xfrm>
          <a:prstGeom prst="rect">
            <a:avLst/>
          </a:prstGeom>
          <a:solidFill>
            <a:schemeClr val="accent3">
              <a:lumMod val="20000"/>
              <a:lumOff val="80000"/>
            </a:schemeClr>
          </a:solidFill>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a:solidFill>
                  <a:srgbClr val="7030A0"/>
                </a:solidFill>
                <a:latin typeface="Calibri" panose="020F0502020204030204" pitchFamily="34" charset="0"/>
                <a:cs typeface="Calibri" panose="020F0502020204030204" pitchFamily="34" charset="0"/>
              </a:rPr>
              <a:t>74% of CM in wave 2 were using the Self-Employment Income Support Scheme</a:t>
            </a:r>
          </a:p>
        </p:txBody>
      </p:sp>
    </p:spTree>
    <p:extLst>
      <p:ext uri="{BB962C8B-B14F-4D97-AF65-F5344CB8AC3E}">
        <p14:creationId xmlns:p14="http://schemas.microsoft.com/office/powerpoint/2010/main" val="2148164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a:solidFill>
                  <a:srgbClr val="0070C0"/>
                </a:solidFill>
                <a:latin typeface="Calibri"/>
                <a:cs typeface="Calibri"/>
              </a:rPr>
              <a:t>Main concerns about working as a childminder Wave 1 – in Jan/Feb 2021 (open text response)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31267100"/>
              </p:ext>
            </p:extLst>
          </p:nvPr>
        </p:nvGraphicFramePr>
        <p:xfrm>
          <a:off x="315228" y="1158921"/>
          <a:ext cx="8496300" cy="4354773"/>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5542164" y="2328339"/>
            <a:ext cx="3269363" cy="1708160"/>
          </a:xfrm>
          <a:prstGeom prst="rect">
            <a:avLst/>
          </a:prstGeom>
          <a:solidFill>
            <a:schemeClr val="accent2">
              <a:lumMod val="20000"/>
              <a:lumOff val="80000"/>
            </a:schemeClr>
          </a:solidFill>
        </p:spPr>
        <p:txBody>
          <a:bodyPr wrap="square" rtlCol="0">
            <a:spAutoFit/>
          </a:bodyPr>
          <a:lstStyle/>
          <a:p>
            <a:pPr>
              <a:spcAft>
                <a:spcPts val="600"/>
              </a:spcAft>
            </a:pPr>
            <a:r>
              <a:rPr lang="en-GB" sz="2000" b="1">
                <a:latin typeface="Calibri" panose="020F0502020204030204" pitchFamily="34" charset="0"/>
                <a:cs typeface="Calibri" panose="020F0502020204030204" pitchFamily="34" charset="0"/>
              </a:rPr>
              <a:t>Q: I feel safe in my role delivering a childcare service (wave 2)? </a:t>
            </a:r>
          </a:p>
          <a:p>
            <a:pPr>
              <a:spcAft>
                <a:spcPts val="600"/>
              </a:spcAft>
            </a:pPr>
            <a:r>
              <a:rPr lang="en-GB" sz="2000" b="1" u="sng">
                <a:latin typeface="Calibri" panose="020F0502020204030204" pitchFamily="34" charset="0"/>
                <a:cs typeface="Calibri" panose="020F0502020204030204" pitchFamily="34" charset="0"/>
              </a:rPr>
              <a:t>60.3% </a:t>
            </a:r>
            <a:r>
              <a:rPr lang="en-GB" sz="2000">
                <a:latin typeface="Calibri" panose="020F0502020204030204" pitchFamily="34" charset="0"/>
                <a:cs typeface="Calibri" panose="020F0502020204030204" pitchFamily="34" charset="0"/>
              </a:rPr>
              <a:t>disagreed or disagreed strongly with this</a:t>
            </a:r>
          </a:p>
        </p:txBody>
      </p:sp>
    </p:spTree>
    <p:extLst>
      <p:ext uri="{BB962C8B-B14F-4D97-AF65-F5344CB8AC3E}">
        <p14:creationId xmlns:p14="http://schemas.microsoft.com/office/powerpoint/2010/main" val="1593645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a:solidFill>
                  <a:srgbClr val="0070C0"/>
                </a:solidFill>
                <a:latin typeface="Calibri" panose="020F0502020204030204" pitchFamily="34" charset="0"/>
                <a:cs typeface="Calibri" panose="020F0502020204030204" pitchFamily="34" charset="0"/>
              </a:rPr>
              <a:t>Confidence about working as a childminder in six months time?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73531729"/>
              </p:ext>
            </p:extLst>
          </p:nvPr>
        </p:nvGraphicFramePr>
        <p:xfrm>
          <a:off x="832512" y="1528549"/>
          <a:ext cx="7560860" cy="2710438"/>
        </p:xfrm>
        <a:graphic>
          <a:graphicData uri="http://schemas.openxmlformats.org/drawingml/2006/table">
            <a:tbl>
              <a:tblPr firstRow="1" firstCol="1" bandRow="1">
                <a:tableStyleId>{5940675A-B579-460E-94D1-54222C63F5DA}</a:tableStyleId>
              </a:tblPr>
              <a:tblGrid>
                <a:gridCol w="3661374">
                  <a:extLst>
                    <a:ext uri="{9D8B030D-6E8A-4147-A177-3AD203B41FA5}">
                      <a16:colId xmlns:a16="http://schemas.microsoft.com/office/drawing/2014/main" val="526604960"/>
                    </a:ext>
                  </a:extLst>
                </a:gridCol>
                <a:gridCol w="1949743">
                  <a:extLst>
                    <a:ext uri="{9D8B030D-6E8A-4147-A177-3AD203B41FA5}">
                      <a16:colId xmlns:a16="http://schemas.microsoft.com/office/drawing/2014/main" val="3601975277"/>
                    </a:ext>
                  </a:extLst>
                </a:gridCol>
                <a:gridCol w="1949743">
                  <a:extLst>
                    <a:ext uri="{9D8B030D-6E8A-4147-A177-3AD203B41FA5}">
                      <a16:colId xmlns:a16="http://schemas.microsoft.com/office/drawing/2014/main" val="1685009477"/>
                    </a:ext>
                  </a:extLst>
                </a:gridCol>
              </a:tblGrid>
              <a:tr h="840363">
                <a:tc>
                  <a:txBody>
                    <a:bodyPr/>
                    <a:lstStyle/>
                    <a:p>
                      <a:pPr>
                        <a:lnSpc>
                          <a:spcPct val="107000"/>
                        </a:lnSpc>
                        <a:spcAft>
                          <a:spcPts val="0"/>
                        </a:spcAft>
                      </a:pPr>
                      <a:r>
                        <a:rPr lang="en-GB" sz="2400">
                          <a:effectLst/>
                          <a:latin typeface="Calibri" panose="020F0502020204030204" pitchFamily="34" charset="0"/>
                          <a:cs typeface="Calibri" panose="020F0502020204030204" pitchFamily="34" charset="0"/>
                        </a:rPr>
                        <a:t> </a:t>
                      </a:r>
                      <a:endParaRPr lang="en-GB"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en-GB" sz="2400" b="1">
                          <a:effectLst/>
                          <a:latin typeface="Calibri" panose="020F0502020204030204" pitchFamily="34" charset="0"/>
                          <a:cs typeface="Calibri" panose="020F0502020204030204" pitchFamily="34" charset="0"/>
                        </a:rPr>
                        <a:t>Wave 1 (%)</a:t>
                      </a:r>
                    </a:p>
                    <a:p>
                      <a:pPr algn="ctr">
                        <a:lnSpc>
                          <a:spcPct val="107000"/>
                        </a:lnSpc>
                        <a:spcAft>
                          <a:spcPts val="0"/>
                        </a:spcAft>
                      </a:pPr>
                      <a:r>
                        <a:rPr lang="en-GB" sz="2400" b="1">
                          <a:effectLst/>
                          <a:latin typeface="Calibri" panose="020F0502020204030204" pitchFamily="34" charset="0"/>
                          <a:cs typeface="Calibri" panose="020F0502020204030204" pitchFamily="34" charset="0"/>
                        </a:rPr>
                        <a:t>(n=670)</a:t>
                      </a:r>
                      <a:endParaRPr lang="en-GB" sz="24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en-GB" sz="2400" b="1">
                          <a:effectLst/>
                          <a:latin typeface="Calibri" panose="020F0502020204030204" pitchFamily="34" charset="0"/>
                          <a:cs typeface="Calibri" panose="020F0502020204030204" pitchFamily="34" charset="0"/>
                        </a:rPr>
                        <a:t>Wave 2 (%)</a:t>
                      </a:r>
                    </a:p>
                    <a:p>
                      <a:pPr algn="ctr">
                        <a:lnSpc>
                          <a:spcPct val="107000"/>
                        </a:lnSpc>
                        <a:spcAft>
                          <a:spcPts val="0"/>
                        </a:spcAft>
                      </a:pPr>
                      <a:r>
                        <a:rPr lang="en-GB" sz="2400" b="1">
                          <a:effectLst/>
                          <a:latin typeface="Calibri" panose="020F0502020204030204" pitchFamily="34" charset="0"/>
                          <a:cs typeface="Calibri" panose="020F0502020204030204" pitchFamily="34" charset="0"/>
                        </a:rPr>
                        <a:t>(n=541)</a:t>
                      </a:r>
                      <a:endParaRPr lang="en-GB" sz="24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2585610896"/>
                  </a:ext>
                </a:extLst>
              </a:tr>
              <a:tr h="333345">
                <a:tc>
                  <a:txBody>
                    <a:bodyPr/>
                    <a:lstStyle/>
                    <a:p>
                      <a:pPr>
                        <a:lnSpc>
                          <a:spcPct val="107000"/>
                        </a:lnSpc>
                        <a:spcAft>
                          <a:spcPts val="0"/>
                        </a:spcAft>
                      </a:pPr>
                      <a:r>
                        <a:rPr lang="en-GB" sz="2400">
                          <a:effectLst/>
                          <a:latin typeface="Calibri" panose="020F0502020204030204" pitchFamily="34" charset="0"/>
                          <a:cs typeface="Calibri" panose="020F0502020204030204" pitchFamily="34" charset="0"/>
                        </a:rPr>
                        <a:t>Not at all confident</a:t>
                      </a:r>
                      <a:endParaRPr lang="en-GB"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400">
                          <a:effectLst/>
                          <a:latin typeface="Calibri" panose="020F0502020204030204" pitchFamily="34" charset="0"/>
                          <a:cs typeface="Calibri" panose="020F0502020204030204" pitchFamily="34" charset="0"/>
                        </a:rPr>
                        <a:t>20.9</a:t>
                      </a:r>
                      <a:endParaRPr lang="en-GB"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400">
                          <a:effectLst/>
                          <a:latin typeface="Calibri" panose="020F0502020204030204" pitchFamily="34" charset="0"/>
                          <a:cs typeface="Calibri" panose="020F0502020204030204" pitchFamily="34" charset="0"/>
                        </a:rPr>
                        <a:t>16.6</a:t>
                      </a:r>
                      <a:endParaRPr lang="en-GB"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594894841"/>
                  </a:ext>
                </a:extLst>
              </a:tr>
              <a:tr h="273229">
                <a:tc>
                  <a:txBody>
                    <a:bodyPr/>
                    <a:lstStyle/>
                    <a:p>
                      <a:pPr>
                        <a:lnSpc>
                          <a:spcPct val="107000"/>
                        </a:lnSpc>
                        <a:spcAft>
                          <a:spcPts val="0"/>
                        </a:spcAft>
                      </a:pPr>
                      <a:r>
                        <a:rPr lang="en-GB" sz="2400">
                          <a:effectLst/>
                          <a:latin typeface="Calibri" panose="020F0502020204030204" pitchFamily="34" charset="0"/>
                          <a:cs typeface="Calibri" panose="020F0502020204030204" pitchFamily="34" charset="0"/>
                        </a:rPr>
                        <a:t>Somewhat confident</a:t>
                      </a:r>
                      <a:endParaRPr lang="en-GB"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400">
                          <a:effectLst/>
                          <a:latin typeface="Calibri" panose="020F0502020204030204" pitchFamily="34" charset="0"/>
                          <a:cs typeface="Calibri" panose="020F0502020204030204" pitchFamily="34" charset="0"/>
                        </a:rPr>
                        <a:t>37.6</a:t>
                      </a:r>
                      <a:endParaRPr lang="en-GB"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400">
                          <a:effectLst/>
                          <a:latin typeface="Calibri" panose="020F0502020204030204" pitchFamily="34" charset="0"/>
                          <a:cs typeface="Calibri" panose="020F0502020204030204" pitchFamily="34" charset="0"/>
                        </a:rPr>
                        <a:t>34.4</a:t>
                      </a:r>
                      <a:endParaRPr lang="en-GB"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316620382"/>
                  </a:ext>
                </a:extLst>
              </a:tr>
              <a:tr h="270575">
                <a:tc>
                  <a:txBody>
                    <a:bodyPr/>
                    <a:lstStyle/>
                    <a:p>
                      <a:pPr>
                        <a:lnSpc>
                          <a:spcPct val="107000"/>
                        </a:lnSpc>
                        <a:spcAft>
                          <a:spcPts val="0"/>
                        </a:spcAft>
                      </a:pPr>
                      <a:r>
                        <a:rPr lang="en-GB" sz="2400">
                          <a:effectLst/>
                          <a:latin typeface="Calibri" panose="020F0502020204030204" pitchFamily="34" charset="0"/>
                          <a:cs typeface="Calibri" panose="020F0502020204030204" pitchFamily="34" charset="0"/>
                        </a:rPr>
                        <a:t>Very confident</a:t>
                      </a:r>
                      <a:endParaRPr lang="en-GB"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400">
                          <a:effectLst/>
                          <a:latin typeface="Calibri" panose="020F0502020204030204" pitchFamily="34" charset="0"/>
                          <a:cs typeface="Calibri" panose="020F0502020204030204" pitchFamily="34" charset="0"/>
                        </a:rPr>
                        <a:t>36.4</a:t>
                      </a:r>
                      <a:endParaRPr lang="en-GB"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400">
                          <a:effectLst/>
                          <a:latin typeface="Calibri" panose="020F0502020204030204" pitchFamily="34" charset="0"/>
                          <a:cs typeface="Calibri" panose="020F0502020204030204" pitchFamily="34" charset="0"/>
                        </a:rPr>
                        <a:t>46.6</a:t>
                      </a:r>
                      <a:endParaRPr lang="en-GB"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555639646"/>
                  </a:ext>
                </a:extLst>
              </a:tr>
              <a:tr h="270575">
                <a:tc>
                  <a:txBody>
                    <a:bodyPr/>
                    <a:lstStyle/>
                    <a:p>
                      <a:pPr>
                        <a:lnSpc>
                          <a:spcPct val="107000"/>
                        </a:lnSpc>
                        <a:spcAft>
                          <a:spcPts val="0"/>
                        </a:spcAft>
                      </a:pPr>
                      <a:r>
                        <a:rPr lang="en-GB" sz="2400">
                          <a:effectLst/>
                          <a:latin typeface="Calibri" panose="020F0502020204030204" pitchFamily="34" charset="0"/>
                          <a:cs typeface="Calibri" panose="020F0502020204030204" pitchFamily="34" charset="0"/>
                        </a:rPr>
                        <a:t>Don’t know</a:t>
                      </a:r>
                      <a:endParaRPr lang="en-GB"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400">
                          <a:effectLst/>
                          <a:latin typeface="Calibri" panose="020F0502020204030204" pitchFamily="34" charset="0"/>
                          <a:cs typeface="Calibri" panose="020F0502020204030204" pitchFamily="34" charset="0"/>
                        </a:rPr>
                        <a:t>5.1</a:t>
                      </a:r>
                      <a:endParaRPr lang="en-GB"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400">
                          <a:effectLst/>
                          <a:latin typeface="Calibri" panose="020F0502020204030204" pitchFamily="34" charset="0"/>
                          <a:cs typeface="Calibri" panose="020F0502020204030204" pitchFamily="34" charset="0"/>
                        </a:rPr>
                        <a:t>2.4</a:t>
                      </a:r>
                      <a:endParaRPr lang="en-GB"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54320173"/>
                  </a:ext>
                </a:extLst>
              </a:tr>
              <a:tr h="270575">
                <a:tc>
                  <a:txBody>
                    <a:bodyPr/>
                    <a:lstStyle/>
                    <a:p>
                      <a:pPr>
                        <a:lnSpc>
                          <a:spcPct val="107000"/>
                        </a:lnSpc>
                        <a:spcAft>
                          <a:spcPts val="0"/>
                        </a:spcAft>
                      </a:pPr>
                      <a:r>
                        <a:rPr lang="en-GB" sz="2400">
                          <a:effectLst/>
                          <a:latin typeface="Calibri" panose="020F0502020204030204" pitchFamily="34" charset="0"/>
                          <a:cs typeface="Calibri" panose="020F0502020204030204" pitchFamily="34" charset="0"/>
                        </a:rPr>
                        <a:t>Total</a:t>
                      </a:r>
                      <a:endParaRPr lang="en-GB"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400">
                          <a:effectLst/>
                          <a:latin typeface="Calibri" panose="020F0502020204030204" pitchFamily="34" charset="0"/>
                          <a:cs typeface="Calibri" panose="020F0502020204030204" pitchFamily="34" charset="0"/>
                        </a:rPr>
                        <a:t>100</a:t>
                      </a:r>
                      <a:endParaRPr lang="en-GB"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400">
                          <a:effectLst/>
                          <a:latin typeface="Calibri" panose="020F0502020204030204" pitchFamily="34" charset="0"/>
                          <a:cs typeface="Calibri" panose="020F0502020204030204" pitchFamily="34" charset="0"/>
                        </a:rPr>
                        <a:t>100</a:t>
                      </a:r>
                      <a:endParaRPr lang="en-GB" sz="2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070268968"/>
                  </a:ext>
                </a:extLst>
              </a:tr>
            </a:tbl>
          </a:graphicData>
        </a:graphic>
      </p:graphicFrame>
      <p:sp>
        <p:nvSpPr>
          <p:cNvPr id="3" name="TextBox 2">
            <a:extLst>
              <a:ext uri="{FF2B5EF4-FFF2-40B4-BE49-F238E27FC236}">
                <a16:creationId xmlns:a16="http://schemas.microsoft.com/office/drawing/2014/main" id="{07EC76B5-F693-4DC6-BE7E-BF1259B02F86}"/>
              </a:ext>
            </a:extLst>
          </p:cNvPr>
          <p:cNvSpPr txBox="1"/>
          <p:nvPr/>
        </p:nvSpPr>
        <p:spPr>
          <a:xfrm>
            <a:off x="431645" y="4648675"/>
            <a:ext cx="826651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b="1">
                <a:solidFill>
                  <a:srgbClr val="7030A0"/>
                </a:solidFill>
                <a:cs typeface="Arial"/>
              </a:rPr>
              <a:t>CM who reported reduced incomes were significantly more likely to say they were </a:t>
            </a:r>
            <a:r>
              <a:rPr lang="en-US" b="1" i="1">
                <a:solidFill>
                  <a:srgbClr val="7030A0"/>
                </a:solidFill>
                <a:cs typeface="Arial"/>
              </a:rPr>
              <a:t>not at all confident</a:t>
            </a:r>
            <a:r>
              <a:rPr lang="en-US" b="1">
                <a:solidFill>
                  <a:srgbClr val="7030A0"/>
                </a:solidFill>
                <a:cs typeface="Arial"/>
              </a:rPr>
              <a:t> about continuing to work as a CM</a:t>
            </a:r>
            <a:r>
              <a:rPr lang="en-US">
                <a:cs typeface="Arial"/>
              </a:rPr>
              <a:t> </a:t>
            </a:r>
          </a:p>
        </p:txBody>
      </p:sp>
    </p:spTree>
    <p:extLst>
      <p:ext uri="{BB962C8B-B14F-4D97-AF65-F5344CB8AC3E}">
        <p14:creationId xmlns:p14="http://schemas.microsoft.com/office/powerpoint/2010/main" val="2686055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a:solidFill>
                  <a:srgbClr val="0070C0"/>
                </a:solidFill>
                <a:latin typeface="Calibri" panose="020F0502020204030204" pitchFamily="34" charset="0"/>
                <a:cs typeface="Calibri" panose="020F0502020204030204" pitchFamily="34" charset="0"/>
              </a:rPr>
              <a:t>Top three Government supports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97555274"/>
              </p:ext>
            </p:extLst>
          </p:nvPr>
        </p:nvGraphicFramePr>
        <p:xfrm>
          <a:off x="315229" y="1310184"/>
          <a:ext cx="8528520" cy="3726012"/>
        </p:xfrm>
        <a:graphic>
          <a:graphicData uri="http://schemas.openxmlformats.org/drawingml/2006/table">
            <a:tbl>
              <a:tblPr firstRow="1" firstCol="1" bandRow="1">
                <a:tableStyleId>{5940675A-B579-460E-94D1-54222C63F5DA}</a:tableStyleId>
              </a:tblPr>
              <a:tblGrid>
                <a:gridCol w="6700034">
                  <a:extLst>
                    <a:ext uri="{9D8B030D-6E8A-4147-A177-3AD203B41FA5}">
                      <a16:colId xmlns:a16="http://schemas.microsoft.com/office/drawing/2014/main" val="2261090115"/>
                    </a:ext>
                  </a:extLst>
                </a:gridCol>
                <a:gridCol w="938364">
                  <a:extLst>
                    <a:ext uri="{9D8B030D-6E8A-4147-A177-3AD203B41FA5}">
                      <a16:colId xmlns:a16="http://schemas.microsoft.com/office/drawing/2014/main" val="100800022"/>
                    </a:ext>
                  </a:extLst>
                </a:gridCol>
                <a:gridCol w="890122">
                  <a:extLst>
                    <a:ext uri="{9D8B030D-6E8A-4147-A177-3AD203B41FA5}">
                      <a16:colId xmlns:a16="http://schemas.microsoft.com/office/drawing/2014/main" val="34160947"/>
                    </a:ext>
                  </a:extLst>
                </a:gridCol>
              </a:tblGrid>
              <a:tr h="616742">
                <a:tc>
                  <a:txBody>
                    <a:bodyPr/>
                    <a:lstStyle/>
                    <a:p>
                      <a:pPr>
                        <a:lnSpc>
                          <a:spcPct val="107000"/>
                        </a:lnSpc>
                        <a:spcAft>
                          <a:spcPts val="0"/>
                        </a:spcAft>
                      </a:pPr>
                      <a:r>
                        <a:rPr lang="en-GB" sz="1900">
                          <a:effectLst/>
                          <a:latin typeface="Calibri" panose="020F0502020204030204" pitchFamily="34" charset="0"/>
                          <a:cs typeface="Calibri" panose="020F0502020204030204" pitchFamily="34" charset="0"/>
                        </a:rPr>
                        <a:t> </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3">
                        <a:lumMod val="20000"/>
                        <a:lumOff val="80000"/>
                      </a:schemeClr>
                    </a:solidFill>
                  </a:tcPr>
                </a:tc>
                <a:tc>
                  <a:txBody>
                    <a:bodyPr/>
                    <a:lstStyle/>
                    <a:p>
                      <a:pPr algn="ctr">
                        <a:lnSpc>
                          <a:spcPct val="107000"/>
                        </a:lnSpc>
                        <a:spcAft>
                          <a:spcPts val="0"/>
                        </a:spcAft>
                      </a:pPr>
                      <a:r>
                        <a:rPr lang="en-GB" sz="1900" b="1">
                          <a:effectLst/>
                          <a:latin typeface="Calibri" panose="020F0502020204030204" pitchFamily="34" charset="0"/>
                          <a:cs typeface="Calibri" panose="020F0502020204030204" pitchFamily="34" charset="0"/>
                        </a:rPr>
                        <a:t>Wave 1 (%)</a:t>
                      </a:r>
                      <a:endParaRPr lang="en-GB" sz="19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3">
                        <a:lumMod val="20000"/>
                        <a:lumOff val="80000"/>
                      </a:schemeClr>
                    </a:solidFill>
                  </a:tcPr>
                </a:tc>
                <a:tc>
                  <a:txBody>
                    <a:bodyPr/>
                    <a:lstStyle/>
                    <a:p>
                      <a:pPr algn="ctr">
                        <a:lnSpc>
                          <a:spcPct val="107000"/>
                        </a:lnSpc>
                        <a:spcAft>
                          <a:spcPts val="0"/>
                        </a:spcAft>
                      </a:pPr>
                      <a:r>
                        <a:rPr lang="en-GB" sz="1900" b="1">
                          <a:effectLst/>
                          <a:latin typeface="Calibri" panose="020F0502020204030204" pitchFamily="34" charset="0"/>
                          <a:cs typeface="Calibri" panose="020F0502020204030204" pitchFamily="34" charset="0"/>
                        </a:rPr>
                        <a:t>Wave 2 (%)</a:t>
                      </a:r>
                      <a:endParaRPr lang="en-GB" sz="19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578348948"/>
                  </a:ext>
                </a:extLst>
              </a:tr>
              <a:tr h="300422">
                <a:tc>
                  <a:txBody>
                    <a:bodyPr/>
                    <a:lstStyle/>
                    <a:p>
                      <a:pPr>
                        <a:lnSpc>
                          <a:spcPct val="107000"/>
                        </a:lnSpc>
                        <a:spcAft>
                          <a:spcPts val="0"/>
                        </a:spcAft>
                      </a:pPr>
                      <a:r>
                        <a:rPr lang="en-GB" sz="1900">
                          <a:effectLst/>
                          <a:latin typeface="Calibri" panose="020F0502020204030204" pitchFamily="34" charset="0"/>
                          <a:cs typeface="Calibri" panose="020F0502020204030204" pitchFamily="34" charset="0"/>
                        </a:rPr>
                        <a:t>Increased funding per head for Childcare Offer for Wales (Wales)</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900">
                          <a:effectLst/>
                          <a:latin typeface="Calibri" panose="020F0502020204030204" pitchFamily="34" charset="0"/>
                          <a:cs typeface="Calibri" panose="020F0502020204030204" pitchFamily="34" charset="0"/>
                        </a:rPr>
                        <a:t>55.8*</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900" kern="1200">
                          <a:effectLst/>
                          <a:latin typeface="Calibri" panose="020F0502020204030204" pitchFamily="34" charset="0"/>
                          <a:cs typeface="Calibri" panose="020F0502020204030204" pitchFamily="34" charset="0"/>
                        </a:rPr>
                        <a:t>62.2*</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02731317"/>
                  </a:ext>
                </a:extLst>
              </a:tr>
              <a:tr h="324783">
                <a:tc>
                  <a:txBody>
                    <a:bodyPr/>
                    <a:lstStyle/>
                    <a:p>
                      <a:pPr>
                        <a:lnSpc>
                          <a:spcPct val="107000"/>
                        </a:lnSpc>
                        <a:spcAft>
                          <a:spcPts val="0"/>
                        </a:spcAft>
                      </a:pPr>
                      <a:r>
                        <a:rPr lang="en-GB" sz="1900">
                          <a:effectLst/>
                          <a:latin typeface="Calibri" panose="020F0502020204030204" pitchFamily="34" charset="0"/>
                          <a:cs typeface="Calibri" panose="020F0502020204030204" pitchFamily="34" charset="0"/>
                        </a:rPr>
                        <a:t>Increased funding per head for 30 hour childcare entitlement (</a:t>
                      </a:r>
                      <a:r>
                        <a:rPr lang="en-GB" sz="1900" err="1">
                          <a:effectLst/>
                          <a:latin typeface="Calibri" panose="020F0502020204030204" pitchFamily="34" charset="0"/>
                          <a:cs typeface="Calibri" panose="020F0502020204030204" pitchFamily="34" charset="0"/>
                        </a:rPr>
                        <a:t>Eng</a:t>
                      </a:r>
                      <a:r>
                        <a:rPr lang="en-GB" sz="1900">
                          <a:effectLst/>
                          <a:latin typeface="Calibri" panose="020F0502020204030204" pitchFamily="34" charset="0"/>
                          <a:cs typeface="Calibri" panose="020F0502020204030204" pitchFamily="34" charset="0"/>
                        </a:rPr>
                        <a:t>)</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900">
                          <a:effectLst/>
                          <a:latin typeface="Calibri" panose="020F0502020204030204" pitchFamily="34" charset="0"/>
                          <a:cs typeface="Calibri" panose="020F0502020204030204" pitchFamily="34" charset="0"/>
                        </a:rPr>
                        <a:t>47.8</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900" kern="1200">
                          <a:effectLst/>
                          <a:latin typeface="Calibri" panose="020F0502020204030204" pitchFamily="34" charset="0"/>
                          <a:cs typeface="Calibri" panose="020F0502020204030204" pitchFamily="34" charset="0"/>
                        </a:rPr>
                        <a:t>53.2</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770702376"/>
                  </a:ext>
                </a:extLst>
              </a:tr>
              <a:tr h="300422">
                <a:tc>
                  <a:txBody>
                    <a:bodyPr/>
                    <a:lstStyle/>
                    <a:p>
                      <a:pPr>
                        <a:lnSpc>
                          <a:spcPct val="107000"/>
                        </a:lnSpc>
                        <a:spcAft>
                          <a:spcPts val="0"/>
                        </a:spcAft>
                      </a:pPr>
                      <a:r>
                        <a:rPr lang="en-GB" sz="1900">
                          <a:effectLst/>
                          <a:latin typeface="Calibri" panose="020F0502020204030204" pitchFamily="34" charset="0"/>
                          <a:cs typeface="Calibri" panose="020F0502020204030204" pitchFamily="34" charset="0"/>
                        </a:rPr>
                        <a:t>Additional funding in times of heightened COVID restrictions</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900">
                          <a:effectLst/>
                          <a:latin typeface="Calibri" panose="020F0502020204030204" pitchFamily="34" charset="0"/>
                          <a:cs typeface="Calibri" panose="020F0502020204030204" pitchFamily="34" charset="0"/>
                        </a:rPr>
                        <a:t>55.8</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900" kern="1200">
                          <a:effectLst/>
                          <a:latin typeface="Calibri" panose="020F0502020204030204" pitchFamily="34" charset="0"/>
                          <a:cs typeface="Calibri" panose="020F0502020204030204" pitchFamily="34" charset="0"/>
                        </a:rPr>
                        <a:t>50.1</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83682274"/>
                  </a:ext>
                </a:extLst>
              </a:tr>
              <a:tr h="349315">
                <a:tc>
                  <a:txBody>
                    <a:bodyPr/>
                    <a:lstStyle/>
                    <a:p>
                      <a:pPr>
                        <a:lnSpc>
                          <a:spcPct val="107000"/>
                        </a:lnSpc>
                        <a:spcAft>
                          <a:spcPts val="0"/>
                        </a:spcAft>
                      </a:pPr>
                      <a:r>
                        <a:rPr lang="en-GB" sz="1900">
                          <a:effectLst/>
                          <a:latin typeface="Calibri" panose="020F0502020204030204" pitchFamily="34" charset="0"/>
                          <a:cs typeface="Calibri" panose="020F0502020204030204" pitchFamily="34" charset="0"/>
                        </a:rPr>
                        <a:t>Grants to support running costs of childcare (to replace free hours)</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900">
                          <a:effectLst/>
                          <a:latin typeface="Calibri" panose="020F0502020204030204" pitchFamily="34" charset="0"/>
                          <a:cs typeface="Calibri" panose="020F0502020204030204" pitchFamily="34" charset="0"/>
                        </a:rPr>
                        <a:t>27.5</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900" kern="1200">
                          <a:effectLst/>
                          <a:latin typeface="Calibri" panose="020F0502020204030204" pitchFamily="34" charset="0"/>
                          <a:cs typeface="Calibri" panose="020F0502020204030204" pitchFamily="34" charset="0"/>
                        </a:rPr>
                        <a:t>34</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503595484"/>
                  </a:ext>
                </a:extLst>
              </a:tr>
              <a:tr h="300422">
                <a:tc>
                  <a:txBody>
                    <a:bodyPr/>
                    <a:lstStyle/>
                    <a:p>
                      <a:pPr>
                        <a:lnSpc>
                          <a:spcPct val="107000"/>
                        </a:lnSpc>
                        <a:spcAft>
                          <a:spcPts val="0"/>
                        </a:spcAft>
                      </a:pPr>
                      <a:r>
                        <a:rPr lang="en-GB" sz="1900">
                          <a:effectLst/>
                          <a:latin typeface="Calibri" panose="020F0502020204030204" pitchFamily="34" charset="0"/>
                          <a:cs typeface="Calibri" panose="020F0502020204030204" pitchFamily="34" charset="0"/>
                        </a:rPr>
                        <a:t>Accessed to funding training for childcare workers  </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900">
                          <a:effectLst/>
                          <a:latin typeface="Calibri" panose="020F0502020204030204" pitchFamily="34" charset="0"/>
                          <a:cs typeface="Calibri" panose="020F0502020204030204" pitchFamily="34" charset="0"/>
                        </a:rPr>
                        <a:t>21.5</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900" kern="1200">
                          <a:effectLst/>
                          <a:latin typeface="Calibri" panose="020F0502020204030204" pitchFamily="34" charset="0"/>
                          <a:cs typeface="Calibri" panose="020F0502020204030204" pitchFamily="34" charset="0"/>
                        </a:rPr>
                        <a:t>28.5</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54043647"/>
                  </a:ext>
                </a:extLst>
              </a:tr>
              <a:tr h="616742">
                <a:tc>
                  <a:txBody>
                    <a:bodyPr/>
                    <a:lstStyle/>
                    <a:p>
                      <a:pPr>
                        <a:lnSpc>
                          <a:spcPct val="100000"/>
                        </a:lnSpc>
                        <a:spcAft>
                          <a:spcPts val="0"/>
                        </a:spcAft>
                      </a:pPr>
                      <a:r>
                        <a:rPr lang="en-GB" sz="1900">
                          <a:effectLst/>
                          <a:latin typeface="Calibri" panose="020F0502020204030204" pitchFamily="34" charset="0"/>
                          <a:cs typeface="Calibri" panose="020F0502020204030204" pitchFamily="34" charset="0"/>
                        </a:rPr>
                        <a:t>Continuing to fund 30 hour free childcare entitlements based on pre-</a:t>
                      </a:r>
                      <a:r>
                        <a:rPr lang="en-GB" sz="1900" err="1">
                          <a:effectLst/>
                          <a:latin typeface="Calibri" panose="020F0502020204030204" pitchFamily="34" charset="0"/>
                          <a:cs typeface="Calibri" panose="020F0502020204030204" pitchFamily="34" charset="0"/>
                        </a:rPr>
                        <a:t>Covid</a:t>
                      </a:r>
                      <a:r>
                        <a:rPr lang="en-GB" sz="1900">
                          <a:effectLst/>
                          <a:latin typeface="Calibri" panose="020F0502020204030204" pitchFamily="34" charset="0"/>
                          <a:cs typeface="Calibri" panose="020F0502020204030204" pitchFamily="34" charset="0"/>
                        </a:rPr>
                        <a:t> levels (</a:t>
                      </a:r>
                      <a:r>
                        <a:rPr lang="en-GB" sz="1900" err="1">
                          <a:effectLst/>
                          <a:latin typeface="Calibri" panose="020F0502020204030204" pitchFamily="34" charset="0"/>
                          <a:cs typeface="Calibri" panose="020F0502020204030204" pitchFamily="34" charset="0"/>
                        </a:rPr>
                        <a:t>Eng</a:t>
                      </a:r>
                      <a:r>
                        <a:rPr lang="en-GB" sz="1900">
                          <a:effectLst/>
                          <a:latin typeface="Calibri" panose="020F0502020204030204" pitchFamily="34" charset="0"/>
                          <a:cs typeface="Calibri" panose="020F0502020204030204" pitchFamily="34" charset="0"/>
                        </a:rPr>
                        <a:t>)</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900">
                          <a:effectLst/>
                          <a:latin typeface="Calibri" panose="020F0502020204030204" pitchFamily="34" charset="0"/>
                          <a:cs typeface="Calibri" panose="020F0502020204030204" pitchFamily="34" charset="0"/>
                        </a:rPr>
                        <a:t>26.6</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900" kern="1200">
                          <a:effectLst/>
                          <a:latin typeface="Calibri" panose="020F0502020204030204" pitchFamily="34" charset="0"/>
                          <a:cs typeface="Calibri" panose="020F0502020204030204" pitchFamily="34" charset="0"/>
                        </a:rPr>
                        <a:t>15.2</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108173630"/>
                  </a:ext>
                </a:extLst>
              </a:tr>
              <a:tr h="616742">
                <a:tc>
                  <a:txBody>
                    <a:bodyPr/>
                    <a:lstStyle/>
                    <a:p>
                      <a:pPr>
                        <a:lnSpc>
                          <a:spcPct val="107000"/>
                        </a:lnSpc>
                        <a:spcAft>
                          <a:spcPts val="0"/>
                        </a:spcAft>
                      </a:pPr>
                      <a:r>
                        <a:rPr lang="en-GB" sz="1900">
                          <a:effectLst/>
                          <a:latin typeface="Calibri" panose="020F0502020204030204" pitchFamily="34" charset="0"/>
                          <a:cs typeface="Calibri" panose="020F0502020204030204" pitchFamily="34" charset="0"/>
                        </a:rPr>
                        <a:t>Increased funding per head for disadvantaged children (e.g. through 15 hour offer entitlements (Eng)</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900">
                          <a:effectLst/>
                          <a:latin typeface="Calibri" panose="020F0502020204030204" pitchFamily="34" charset="0"/>
                          <a:cs typeface="Calibri" panose="020F0502020204030204" pitchFamily="34" charset="0"/>
                        </a:rPr>
                        <a:t>11.6</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900" kern="1200">
                          <a:effectLst/>
                          <a:latin typeface="Calibri" panose="020F0502020204030204" pitchFamily="34" charset="0"/>
                          <a:cs typeface="Calibri" panose="020F0502020204030204" pitchFamily="34" charset="0"/>
                        </a:rPr>
                        <a:t>14.6</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371864906"/>
                  </a:ext>
                </a:extLst>
              </a:tr>
              <a:tr h="300422">
                <a:tc>
                  <a:txBody>
                    <a:bodyPr/>
                    <a:lstStyle/>
                    <a:p>
                      <a:pPr>
                        <a:lnSpc>
                          <a:spcPct val="107000"/>
                        </a:lnSpc>
                        <a:spcAft>
                          <a:spcPts val="0"/>
                        </a:spcAft>
                      </a:pPr>
                      <a:r>
                        <a:rPr lang="en-GB" sz="1900">
                          <a:effectLst/>
                          <a:latin typeface="Calibri" panose="020F0502020204030204" pitchFamily="34" charset="0"/>
                          <a:cs typeface="Calibri" panose="020F0502020204030204" pitchFamily="34" charset="0"/>
                        </a:rPr>
                        <a:t>Continued temporary relaxations on regulatory requirements</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900">
                          <a:effectLst/>
                          <a:latin typeface="Calibri" panose="020F0502020204030204" pitchFamily="34" charset="0"/>
                          <a:cs typeface="Calibri" panose="020F0502020204030204" pitchFamily="34" charset="0"/>
                        </a:rPr>
                        <a:t>22.2</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900" kern="1200">
                          <a:effectLst/>
                          <a:latin typeface="Calibri" panose="020F0502020204030204" pitchFamily="34" charset="0"/>
                          <a:cs typeface="Calibri" panose="020F0502020204030204" pitchFamily="34" charset="0"/>
                        </a:rPr>
                        <a:t>10.4</a:t>
                      </a:r>
                      <a:endParaRPr lang="en-GB" sz="19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05089545"/>
                  </a:ext>
                </a:extLst>
              </a:tr>
            </a:tbl>
          </a:graphicData>
        </a:graphic>
      </p:graphicFrame>
      <p:sp>
        <p:nvSpPr>
          <p:cNvPr id="8" name="TextBox 7"/>
          <p:cNvSpPr txBox="1"/>
          <p:nvPr/>
        </p:nvSpPr>
        <p:spPr>
          <a:xfrm>
            <a:off x="315228" y="5158854"/>
            <a:ext cx="6452772" cy="369332"/>
          </a:xfrm>
          <a:prstGeom prst="rect">
            <a:avLst/>
          </a:prstGeom>
          <a:noFill/>
        </p:spPr>
        <p:txBody>
          <a:bodyPr wrap="square" rtlCol="0">
            <a:spAutoFit/>
          </a:bodyPr>
          <a:lstStyle/>
          <a:p>
            <a:r>
              <a:rPr lang="en-GB">
                <a:latin typeface="Calibri" panose="020F0502020204030204" pitchFamily="34" charset="0"/>
                <a:cs typeface="Calibri" panose="020F0502020204030204" pitchFamily="34" charset="0"/>
              </a:rPr>
              <a:t>*% of Wales sample</a:t>
            </a:r>
          </a:p>
        </p:txBody>
      </p:sp>
    </p:spTree>
    <p:extLst>
      <p:ext uri="{BB962C8B-B14F-4D97-AF65-F5344CB8AC3E}">
        <p14:creationId xmlns:p14="http://schemas.microsoft.com/office/powerpoint/2010/main" val="859816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E9CE1-6BAF-496C-A428-97884C0F47E1}"/>
              </a:ext>
            </a:extLst>
          </p:cNvPr>
          <p:cNvSpPr>
            <a:spLocks noGrp="1"/>
          </p:cNvSpPr>
          <p:nvPr>
            <p:ph type="title"/>
          </p:nvPr>
        </p:nvSpPr>
        <p:spPr/>
        <p:txBody>
          <a:bodyPr/>
          <a:lstStyle/>
          <a:p>
            <a:r>
              <a:rPr lang="en-US" b="1">
                <a:solidFill>
                  <a:srgbClr val="0070C0"/>
                </a:solidFill>
                <a:latin typeface="Calibri"/>
                <a:ea typeface="+mj-lt"/>
                <a:cs typeface="+mj-lt"/>
              </a:rPr>
              <a:t>1. Childminders attitudes to work during pandemic: Satisfaction and Skill</a:t>
            </a:r>
            <a:endParaRPr lang="en-US">
              <a:solidFill>
                <a:srgbClr val="0070C0"/>
              </a:solidFill>
              <a:latin typeface="Calibri"/>
              <a:ea typeface="+mj-lt"/>
              <a:cs typeface="+mj-lt"/>
            </a:endParaRPr>
          </a:p>
        </p:txBody>
      </p:sp>
      <p:sp>
        <p:nvSpPr>
          <p:cNvPr id="3" name="Content Placeholder 2">
            <a:extLst>
              <a:ext uri="{FF2B5EF4-FFF2-40B4-BE49-F238E27FC236}">
                <a16:creationId xmlns:a16="http://schemas.microsoft.com/office/drawing/2014/main" id="{3A2B195D-A158-476B-AF5E-79A2A9CA79FF}"/>
              </a:ext>
            </a:extLst>
          </p:cNvPr>
          <p:cNvSpPr>
            <a:spLocks noGrp="1"/>
          </p:cNvSpPr>
          <p:nvPr>
            <p:ph idx="1"/>
          </p:nvPr>
        </p:nvSpPr>
        <p:spPr/>
        <p:txBody>
          <a:bodyPr vert="horz" lIns="0" tIns="0" rIns="0" bIns="0" rtlCol="0" anchor="t">
            <a:noAutofit/>
          </a:bodyPr>
          <a:lstStyle/>
          <a:p>
            <a:pPr marL="0" indent="0">
              <a:buNone/>
            </a:pPr>
            <a:r>
              <a:rPr lang="en-US" sz="1900" b="0">
                <a:latin typeface="Arial"/>
                <a:cs typeface="Arial"/>
              </a:rPr>
              <a:t>- Childminders are</a:t>
            </a:r>
            <a:r>
              <a:rPr lang="en-US" sz="1900" b="0">
                <a:latin typeface="Arial"/>
                <a:ea typeface="+mn-lt"/>
                <a:cs typeface="+mn-lt"/>
              </a:rPr>
              <a:t> </a:t>
            </a:r>
            <a:r>
              <a:rPr lang="en-US" sz="1900">
                <a:latin typeface="Arial"/>
                <a:ea typeface="+mn-lt"/>
                <a:cs typeface="+mn-lt"/>
              </a:rPr>
              <a:t>highly experienced</a:t>
            </a:r>
            <a:r>
              <a:rPr lang="en-US" sz="1900" b="0">
                <a:latin typeface="Arial"/>
                <a:ea typeface="+mn-lt"/>
                <a:cs typeface="+mn-lt"/>
              </a:rPr>
              <a:t> (</a:t>
            </a:r>
            <a:r>
              <a:rPr lang="en-GB" sz="1900" b="0">
                <a:ea typeface="+mn-lt"/>
                <a:cs typeface="+mn-lt"/>
              </a:rPr>
              <a:t>55% of CMs had 10 or more years' experience in their profession (in both waves)) </a:t>
            </a:r>
            <a:endParaRPr lang="en-US" sz="1900" b="0">
              <a:ea typeface="+mn-lt"/>
              <a:cs typeface="+mn-lt"/>
            </a:endParaRPr>
          </a:p>
          <a:p>
            <a:pPr marL="0" indent="0">
              <a:buNone/>
            </a:pPr>
            <a:endParaRPr lang="en-GB" sz="1900" b="0">
              <a:ea typeface="+mn-lt"/>
              <a:cs typeface="+mn-lt"/>
            </a:endParaRPr>
          </a:p>
          <a:p>
            <a:pPr marL="0" indent="0">
              <a:buNone/>
            </a:pPr>
            <a:r>
              <a:rPr lang="en-GB" sz="1900" b="0">
                <a:ea typeface="+mn-lt"/>
                <a:cs typeface="+mn-lt"/>
              </a:rPr>
              <a:t>- They have </a:t>
            </a:r>
            <a:r>
              <a:rPr lang="en-GB" sz="1900">
                <a:ea typeface="+mn-lt"/>
                <a:cs typeface="+mn-lt"/>
              </a:rPr>
              <a:t>very high job satisfaction</a:t>
            </a:r>
            <a:r>
              <a:rPr lang="en-GB" sz="1900" b="0">
                <a:ea typeface="+mn-lt"/>
                <a:cs typeface="+mn-lt"/>
              </a:rPr>
              <a:t> (90% of CMs  are satisfied or very satisfied with the sense of achievement from their job (in both waves)) </a:t>
            </a:r>
            <a:endParaRPr lang="en-US" sz="1900" b="0">
              <a:ea typeface="+mn-lt"/>
              <a:cs typeface="+mn-lt"/>
            </a:endParaRPr>
          </a:p>
          <a:p>
            <a:pPr marL="0" indent="0">
              <a:buNone/>
            </a:pPr>
            <a:endParaRPr lang="en-GB" sz="1600" b="0" i="1">
              <a:latin typeface="Arial"/>
              <a:cs typeface="Arial"/>
            </a:endParaRPr>
          </a:p>
          <a:p>
            <a:pPr marL="0" indent="0">
              <a:buNone/>
            </a:pPr>
            <a:r>
              <a:rPr lang="en-US" sz="1600" b="0" i="1">
                <a:latin typeface="Arial"/>
                <a:ea typeface="+mn-lt"/>
                <a:cs typeface="+mn-lt"/>
              </a:rPr>
              <a:t>Early Years is... not a job you do because you want to make a fortune. It's... a huge amount of the payment is in terms of spontaneity, being able to do what you want, being able to respond in the moment, being able to foster individual children and respond to what will interest and delight and amaze them….But I love this job. I absolutely love it (CM27, Leeds)</a:t>
            </a:r>
            <a:endParaRPr lang="en-GB" sz="1600" i="1">
              <a:cs typeface="Arial"/>
            </a:endParaRPr>
          </a:p>
          <a:p>
            <a:pPr marL="0" indent="0">
              <a:buNone/>
            </a:pPr>
            <a:endParaRPr lang="en-US" sz="1600" b="0" i="1">
              <a:ea typeface="+mn-lt"/>
              <a:cs typeface="+mn-lt"/>
            </a:endParaRPr>
          </a:p>
          <a:p>
            <a:pPr marL="0" indent="0">
              <a:buNone/>
            </a:pPr>
            <a:r>
              <a:rPr lang="en-GB" sz="1600" b="0" i="1">
                <a:ea typeface="+mn-lt"/>
                <a:cs typeface="+mn-lt"/>
              </a:rPr>
              <a:t>In a fair world the childminder would be first before the nurse and before the teacher, because the nurse can't go to work, the doctor can't go to work, because there's no-one to look after the children” (CM116).</a:t>
            </a:r>
          </a:p>
          <a:p>
            <a:pPr marL="0" indent="0">
              <a:buNone/>
            </a:pPr>
            <a:endParaRPr lang="en-US" sz="1600" b="0" i="1">
              <a:ea typeface="+mn-lt"/>
              <a:cs typeface="+mn-lt"/>
            </a:endParaRPr>
          </a:p>
          <a:p>
            <a:pPr marL="0" indent="0">
              <a:buNone/>
            </a:pPr>
            <a:r>
              <a:rPr lang="en-US" sz="1600" b="0" i="1">
                <a:ea typeface="+mn-lt"/>
                <a:cs typeface="+mn-lt"/>
              </a:rPr>
              <a:t>It is a stressful job but it's a very rewarding and fulfilling job. (CM143, Wales) </a:t>
            </a:r>
            <a:endParaRPr lang="en-GB" sz="1600" b="0" i="1">
              <a:ea typeface="+mn-lt"/>
              <a:cs typeface="+mn-lt"/>
            </a:endParaRPr>
          </a:p>
        </p:txBody>
      </p:sp>
    </p:spTree>
    <p:extLst>
      <p:ext uri="{BB962C8B-B14F-4D97-AF65-F5344CB8AC3E}">
        <p14:creationId xmlns:p14="http://schemas.microsoft.com/office/powerpoint/2010/main" val="204576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749" y="83479"/>
            <a:ext cx="6447251" cy="880347"/>
          </a:xfrm>
        </p:spPr>
        <p:txBody>
          <a:bodyPr/>
          <a:lstStyle/>
          <a:p>
            <a:r>
              <a:rPr lang="en-GB" b="1">
                <a:solidFill>
                  <a:srgbClr val="0070C0"/>
                </a:solidFill>
                <a:latin typeface="Calibri"/>
                <a:cs typeface="Arial"/>
              </a:rPr>
              <a:t>1. Childminders attitudes to work during the pandemic: Value and Confidence</a:t>
            </a:r>
          </a:p>
        </p:txBody>
      </p:sp>
      <p:sp>
        <p:nvSpPr>
          <p:cNvPr id="3" name="Content Placeholder 2"/>
          <p:cNvSpPr>
            <a:spLocks noGrp="1"/>
          </p:cNvSpPr>
          <p:nvPr>
            <p:ph idx="1"/>
          </p:nvPr>
        </p:nvSpPr>
        <p:spPr/>
        <p:txBody>
          <a:bodyPr vert="horz" lIns="0" tIns="0" rIns="0" bIns="0" rtlCol="0" anchor="t">
            <a:noAutofit/>
          </a:bodyPr>
          <a:lstStyle/>
          <a:p>
            <a:pPr marL="0" indent="0">
              <a:buNone/>
            </a:pPr>
            <a:r>
              <a:rPr lang="en-US" sz="1900" b="0">
                <a:ea typeface="+mn-lt"/>
                <a:cs typeface="+mn-lt"/>
              </a:rPr>
              <a:t>Yet throughout the pandemic, childminders have felt devalued. </a:t>
            </a:r>
            <a:endParaRPr lang="en-GB" sz="1900">
              <a:ea typeface="+mn-lt"/>
              <a:cs typeface="+mn-lt"/>
            </a:endParaRPr>
          </a:p>
          <a:p>
            <a:pPr marL="285750" indent="-285750"/>
            <a:endParaRPr lang="en-GB" sz="1900" b="0">
              <a:ea typeface="+mn-lt"/>
              <a:cs typeface="+mn-lt"/>
            </a:endParaRPr>
          </a:p>
          <a:p>
            <a:r>
              <a:rPr lang="en-GB" sz="1900" b="0">
                <a:ea typeface="+mn-lt"/>
                <a:cs typeface="+mn-lt"/>
              </a:rPr>
              <a:t>60% of CMs are </a:t>
            </a:r>
            <a:r>
              <a:rPr lang="en-GB" sz="1900">
                <a:ea typeface="+mn-lt"/>
                <a:cs typeface="+mn-lt"/>
              </a:rPr>
              <a:t>not at all confident or only somewhat confident </a:t>
            </a:r>
            <a:r>
              <a:rPr lang="en-GB" sz="1900" b="0">
                <a:ea typeface="+mn-lt"/>
                <a:cs typeface="+mn-lt"/>
              </a:rPr>
              <a:t>they will still be offering services in 6 months (wave 1).</a:t>
            </a:r>
            <a:endParaRPr lang="en-US" sz="1900" b="0">
              <a:ea typeface="+mn-lt"/>
              <a:cs typeface="+mn-lt"/>
            </a:endParaRPr>
          </a:p>
          <a:p>
            <a:r>
              <a:rPr lang="en-GB" sz="1900" b="0">
                <a:ea typeface="+mn-lt"/>
                <a:cs typeface="+mn-lt"/>
              </a:rPr>
              <a:t>51% of CM are </a:t>
            </a:r>
            <a:r>
              <a:rPr lang="en-GB" sz="1900">
                <a:ea typeface="+mn-lt"/>
                <a:cs typeface="+mn-lt"/>
              </a:rPr>
              <a:t>not at all confident or only somewhat confident </a:t>
            </a:r>
            <a:r>
              <a:rPr lang="en-GB" sz="1900" b="0">
                <a:ea typeface="+mn-lt"/>
                <a:cs typeface="+mn-lt"/>
              </a:rPr>
              <a:t>they will still be offering services in 6 months (wave 2).</a:t>
            </a:r>
          </a:p>
          <a:p>
            <a:pPr marL="0" indent="0">
              <a:buNone/>
            </a:pPr>
            <a:endParaRPr lang="en-GB" sz="1900" b="0">
              <a:ea typeface="+mn-lt"/>
              <a:cs typeface="+mn-lt"/>
            </a:endParaRPr>
          </a:p>
          <a:p>
            <a:pPr marL="0" indent="0">
              <a:buNone/>
            </a:pPr>
            <a:r>
              <a:rPr lang="en-GB" sz="1900" b="0" i="1">
                <a:ea typeface="+mn-lt"/>
                <a:cs typeface="+mn-lt"/>
              </a:rPr>
              <a:t>I'm really worried. I'm not worried for myself, I’m worried about people in bigger cities, Cardiff, you know. They just can't do it, they already had competition to start off with, now it's gone the other side where people are dropping. I just keep seeing it every day, you go on the Facebook groups and every day somebody's left. And it's scary because you don't see a lot of uptake, so there's a lot of people leaving and not many people joining. And that's a problem (CM157 Wales).</a:t>
            </a:r>
            <a:endParaRPr lang="en-US" i="1"/>
          </a:p>
          <a:p>
            <a:pPr marL="285750" indent="-285750"/>
            <a:endParaRPr lang="en-US" sz="1900" b="0">
              <a:ea typeface="+mn-lt"/>
              <a:cs typeface="+mn-lt"/>
            </a:endParaRPr>
          </a:p>
          <a:p>
            <a:pPr marL="0" indent="0">
              <a:buNone/>
            </a:pPr>
            <a:endParaRPr lang="en-US" sz="1900" b="0">
              <a:ea typeface="+mn-lt"/>
              <a:cs typeface="+mn-lt"/>
            </a:endParaRPr>
          </a:p>
          <a:p>
            <a:pPr marL="0" indent="0">
              <a:buNone/>
            </a:pPr>
            <a:endParaRPr lang="en-US" sz="1900" b="0">
              <a:ea typeface="+mn-lt"/>
              <a:cs typeface="+mn-lt"/>
            </a:endParaRPr>
          </a:p>
          <a:p>
            <a:endParaRPr lang="en-GB" sz="1900" b="0">
              <a:ea typeface="+mn-lt"/>
              <a:cs typeface="+mn-lt"/>
            </a:endParaRPr>
          </a:p>
          <a:p>
            <a:endParaRPr lang="en-GB" sz="1900" b="0">
              <a:ea typeface="+mn-lt"/>
              <a:cs typeface="+mn-lt"/>
            </a:endParaRPr>
          </a:p>
          <a:p>
            <a:endParaRPr lang="en-US" sz="1900" b="0">
              <a:ea typeface="+mn-lt"/>
              <a:cs typeface="+mn-lt"/>
            </a:endParaRPr>
          </a:p>
        </p:txBody>
      </p:sp>
    </p:spTree>
    <p:extLst>
      <p:ext uri="{BB962C8B-B14F-4D97-AF65-F5344CB8AC3E}">
        <p14:creationId xmlns:p14="http://schemas.microsoft.com/office/powerpoint/2010/main" val="2891261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0EBCF-6D70-42D6-A0B1-DB9F18A806EF}"/>
              </a:ext>
            </a:extLst>
          </p:cNvPr>
          <p:cNvSpPr>
            <a:spLocks noGrp="1"/>
          </p:cNvSpPr>
          <p:nvPr>
            <p:ph type="title"/>
          </p:nvPr>
        </p:nvSpPr>
        <p:spPr/>
        <p:txBody>
          <a:bodyPr/>
          <a:lstStyle/>
          <a:p>
            <a:r>
              <a:rPr lang="en-GB" b="1">
                <a:solidFill>
                  <a:srgbClr val="0070C0"/>
                </a:solidFill>
                <a:latin typeface="Calibri"/>
                <a:cs typeface="Arial"/>
              </a:rPr>
              <a:t>2. Misrecognition</a:t>
            </a:r>
          </a:p>
        </p:txBody>
      </p:sp>
      <p:sp>
        <p:nvSpPr>
          <p:cNvPr id="3" name="Content Placeholder 2">
            <a:extLst>
              <a:ext uri="{FF2B5EF4-FFF2-40B4-BE49-F238E27FC236}">
                <a16:creationId xmlns:a16="http://schemas.microsoft.com/office/drawing/2014/main" id="{F6BE9DFA-8F2F-4DA0-81C6-CD91CC7474F3}"/>
              </a:ext>
            </a:extLst>
          </p:cNvPr>
          <p:cNvSpPr>
            <a:spLocks noGrp="1"/>
          </p:cNvSpPr>
          <p:nvPr>
            <p:ph idx="1"/>
          </p:nvPr>
        </p:nvSpPr>
        <p:spPr>
          <a:xfrm>
            <a:off x="312199" y="803757"/>
            <a:ext cx="8689823" cy="4489793"/>
          </a:xfrm>
        </p:spPr>
        <p:txBody>
          <a:bodyPr vert="horz" lIns="0" tIns="0" rIns="0" bIns="0" rtlCol="0" anchor="t">
            <a:noAutofit/>
          </a:bodyPr>
          <a:lstStyle/>
          <a:p>
            <a:endParaRPr lang="en-US" b="0">
              <a:ea typeface="+mn-lt"/>
              <a:cs typeface="+mn-lt"/>
            </a:endParaRPr>
          </a:p>
          <a:p>
            <a:r>
              <a:rPr lang="en-US" b="0">
                <a:ea typeface="+mn-lt"/>
                <a:cs typeface="+mn-lt"/>
              </a:rPr>
              <a:t>By not being viewed as key workers:</a:t>
            </a:r>
            <a:endParaRPr lang="en-GB" b="0">
              <a:ea typeface="+mn-lt"/>
              <a:cs typeface="+mn-lt"/>
            </a:endParaRPr>
          </a:p>
          <a:p>
            <a:pPr marL="0" indent="0">
              <a:buNone/>
            </a:pPr>
            <a:r>
              <a:rPr lang="en-GB" sz="1600" b="0" i="1">
                <a:ea typeface="+mn-lt"/>
                <a:cs typeface="+mn-lt"/>
              </a:rPr>
              <a:t>It just made me feel really undervalued completely, and I really respected the job before the whole lockdown. (CM116).</a:t>
            </a:r>
            <a:endParaRPr lang="en-GB" sz="1600" b="0">
              <a:ea typeface="+mn-lt"/>
              <a:cs typeface="+mn-lt"/>
            </a:endParaRPr>
          </a:p>
          <a:p>
            <a:endParaRPr lang="en-GB" b="0">
              <a:ea typeface="+mn-lt"/>
              <a:cs typeface="+mn-lt"/>
            </a:endParaRPr>
          </a:p>
          <a:p>
            <a:pPr marL="285750" indent="-285750"/>
            <a:r>
              <a:rPr lang="en-GB" b="0">
                <a:ea typeface="+mn-lt"/>
                <a:cs typeface="+mn-lt"/>
              </a:rPr>
              <a:t>And by the government's approach to guidance:</a:t>
            </a:r>
          </a:p>
          <a:p>
            <a:pPr marL="0" indent="0">
              <a:buNone/>
            </a:pPr>
            <a:r>
              <a:rPr lang="en-GB" sz="1500" b="0" i="1">
                <a:ea typeface="+mn-lt"/>
                <a:cs typeface="+mn-lt"/>
              </a:rPr>
              <a:t>Oh, gosh … And I feel like childminders have never specifically been spoken about on a regular basis. I'm not saying that the word childminder hasn't been sprouted in there every now and then, but with a lot of the policies, and guidance in particular, that's come out, it was, the word childminder was added afterwards. And that's almost a bit of an insult. (CM13 Leeds)</a:t>
            </a:r>
          </a:p>
          <a:p>
            <a:pPr marL="0" indent="0">
              <a:buNone/>
            </a:pPr>
            <a:endParaRPr lang="en-GB" sz="1500" b="0" i="1">
              <a:cs typeface="Arial"/>
            </a:endParaRPr>
          </a:p>
          <a:p>
            <a:pPr marL="0" indent="0">
              <a:buNone/>
            </a:pPr>
            <a:r>
              <a:rPr lang="en-GB" sz="1500" b="0" i="1">
                <a:ea typeface="+mn-lt"/>
                <a:cs typeface="+mn-lt"/>
              </a:rPr>
              <a:t>So absolutely not, it is like we don't exist. And some parts of it has made us feel like they're making it more difficult for us, the stuff they're doing, because we're not in line with nurseries, we're not in line with schools, some of the bits they were telling us we couldn't do it was like, but this is our own house (CM57 Wales)</a:t>
            </a:r>
            <a:endParaRPr lang="en-GB" sz="1500" i="1">
              <a:ea typeface="+mn-lt"/>
              <a:cs typeface="+mn-lt"/>
            </a:endParaRPr>
          </a:p>
          <a:p>
            <a:pPr marL="0" indent="0">
              <a:buNone/>
            </a:pPr>
            <a:endParaRPr lang="en-GB" sz="1500" b="0" i="1">
              <a:ea typeface="+mn-lt"/>
              <a:cs typeface="+mn-lt"/>
            </a:endParaRPr>
          </a:p>
          <a:p>
            <a:pPr marL="0" indent="0">
              <a:buNone/>
            </a:pPr>
            <a:r>
              <a:rPr lang="en-GB" sz="1500" b="0" i="1">
                <a:ea typeface="+mn-lt"/>
                <a:cs typeface="+mn-lt"/>
              </a:rPr>
              <a:t>Oh my goodness, what a load of... how many different documents did they send? You know. And some of them they openly admitted didn't use 'childminder'. It was all 'nursery </a:t>
            </a:r>
            <a:r>
              <a:rPr lang="en-GB" sz="1500" b="0" i="1" err="1">
                <a:ea typeface="+mn-lt"/>
                <a:cs typeface="+mn-lt"/>
              </a:rPr>
              <a:t>nursery</a:t>
            </a:r>
            <a:r>
              <a:rPr lang="en-GB" sz="1500" b="0" i="1">
                <a:ea typeface="+mn-lt"/>
                <a:cs typeface="+mn-lt"/>
              </a:rPr>
              <a:t> </a:t>
            </a:r>
            <a:r>
              <a:rPr lang="en-GB" sz="1500" b="0" i="1" err="1">
                <a:ea typeface="+mn-lt"/>
                <a:cs typeface="+mn-lt"/>
              </a:rPr>
              <a:t>nursery</a:t>
            </a:r>
            <a:r>
              <a:rPr lang="en-GB" sz="1500" b="0" i="1">
                <a:ea typeface="+mn-lt"/>
                <a:cs typeface="+mn-lt"/>
              </a:rPr>
              <a:t>' (CM13) </a:t>
            </a:r>
            <a:endParaRPr lang="en-GB" i="1">
              <a:ea typeface="+mn-lt"/>
              <a:cs typeface="+mn-lt"/>
            </a:endParaRPr>
          </a:p>
        </p:txBody>
      </p:sp>
    </p:spTree>
    <p:extLst>
      <p:ext uri="{BB962C8B-B14F-4D97-AF65-F5344CB8AC3E}">
        <p14:creationId xmlns:p14="http://schemas.microsoft.com/office/powerpoint/2010/main" val="2838313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a:solidFill>
                  <a:srgbClr val="0070C0"/>
                </a:solidFill>
                <a:latin typeface="Calibri"/>
                <a:cs typeface="Arial"/>
              </a:rPr>
              <a:t>3. Finances and livelihood</a:t>
            </a:r>
          </a:p>
        </p:txBody>
      </p:sp>
      <p:sp>
        <p:nvSpPr>
          <p:cNvPr id="3" name="Content Placeholder 2"/>
          <p:cNvSpPr>
            <a:spLocks noGrp="1"/>
          </p:cNvSpPr>
          <p:nvPr>
            <p:ph idx="1"/>
          </p:nvPr>
        </p:nvSpPr>
        <p:spPr>
          <a:xfrm>
            <a:off x="323850" y="1102477"/>
            <a:ext cx="8496300" cy="4441523"/>
          </a:xfrm>
        </p:spPr>
        <p:txBody>
          <a:bodyPr vert="horz" lIns="0" tIns="0" rIns="0" bIns="0" rtlCol="0" anchor="t">
            <a:noAutofit/>
          </a:bodyPr>
          <a:lstStyle/>
          <a:p>
            <a:endParaRPr lang="en-GB" sz="1900" b="0">
              <a:cs typeface="Arial"/>
            </a:endParaRPr>
          </a:p>
          <a:p>
            <a:r>
              <a:rPr lang="en-GB" sz="1900" b="0">
                <a:ea typeface="+mn-lt"/>
                <a:cs typeface="+mn-lt"/>
              </a:rPr>
              <a:t>As Helen explained, most CMs were experiencing reduced income, with many indicating it was not enough to survive on:</a:t>
            </a:r>
          </a:p>
          <a:p>
            <a:endParaRPr lang="en-GB" sz="1900" b="0">
              <a:ea typeface="+mn-lt"/>
              <a:cs typeface="+mn-lt"/>
            </a:endParaRPr>
          </a:p>
          <a:p>
            <a:pPr marL="0" indent="0">
              <a:buNone/>
            </a:pPr>
            <a:r>
              <a:rPr lang="en-GB" sz="1900" b="0" i="1">
                <a:ea typeface="+mn-lt"/>
                <a:cs typeface="+mn-lt"/>
              </a:rPr>
              <a:t>it’s so delicate, your living on a knife edge basically. [I want] to try and reclaim my business cause I want to stay in childcare, I enjoy it and I’ve always had a very successful business. I just hope that we can, you know, get back to the levels I was on before. I don’t think it’ll happen over night (CM57)</a:t>
            </a:r>
            <a:endParaRPr lang="en-US" sz="1900" b="0" i="1">
              <a:ea typeface="+mn-lt"/>
              <a:cs typeface="+mn-lt"/>
            </a:endParaRPr>
          </a:p>
          <a:p>
            <a:pPr marL="0" indent="0">
              <a:buNone/>
            </a:pPr>
            <a:endParaRPr lang="en-GB" sz="1900" b="0" i="1">
              <a:ea typeface="+mn-lt"/>
              <a:cs typeface="+mn-lt"/>
            </a:endParaRPr>
          </a:p>
          <a:p>
            <a:pPr marL="0" indent="0">
              <a:buNone/>
            </a:pPr>
            <a:r>
              <a:rPr lang="en-GB" sz="1900" b="0" i="1">
                <a:ea typeface="+mn-lt"/>
                <a:cs typeface="+mn-lt"/>
              </a:rPr>
              <a:t>I think they need to come up with something that's better financially for childminders, because the ones that are relying on this for their bills and their rent, they're not meeting ends and like I said they're leaving, and they're going to Tesco's now and will they come back, is going to be the question? (CM 157 Wales)</a:t>
            </a:r>
            <a:endParaRPr lang="en-GB" i="1"/>
          </a:p>
          <a:p>
            <a:pPr marL="0" indent="0">
              <a:buNone/>
            </a:pPr>
            <a:endParaRPr lang="en-GB" sz="1900" b="0">
              <a:ea typeface="+mn-lt"/>
              <a:cs typeface="+mn-lt"/>
            </a:endParaRPr>
          </a:p>
          <a:p>
            <a:pPr>
              <a:buNone/>
            </a:pPr>
            <a:endParaRPr lang="en-GB" sz="1900" b="0">
              <a:ea typeface="+mn-lt"/>
              <a:cs typeface="+mn-lt"/>
            </a:endParaRPr>
          </a:p>
          <a:p>
            <a:pPr marL="0" indent="0">
              <a:buNone/>
            </a:pPr>
            <a:endParaRPr lang="en-GB" sz="1900" b="0">
              <a:ea typeface="+mn-lt"/>
              <a:cs typeface="+mn-lt"/>
            </a:endParaRPr>
          </a:p>
          <a:p>
            <a:pPr marL="0" indent="0">
              <a:buNone/>
            </a:pPr>
            <a:endParaRPr lang="en-GB" sz="1900" b="0">
              <a:ea typeface="+mn-lt"/>
              <a:cs typeface="+mn-lt"/>
            </a:endParaRPr>
          </a:p>
          <a:p>
            <a:pPr marL="0" indent="0">
              <a:buNone/>
            </a:pPr>
            <a:endParaRPr lang="en-GB" sz="1900" b="0">
              <a:ea typeface="+mn-lt"/>
              <a:cs typeface="+mn-lt"/>
            </a:endParaRPr>
          </a:p>
          <a:p>
            <a:pPr marL="285750" indent="-285750"/>
            <a:endParaRPr lang="en-US" sz="1900" b="0">
              <a:ea typeface="+mn-lt"/>
              <a:cs typeface="+mn-lt"/>
            </a:endParaRPr>
          </a:p>
          <a:p>
            <a:pPr marL="0" indent="0">
              <a:buNone/>
            </a:pPr>
            <a:endParaRPr lang="en-US" sz="1900" b="0">
              <a:ea typeface="+mn-lt"/>
              <a:cs typeface="+mn-lt"/>
            </a:endParaRPr>
          </a:p>
          <a:p>
            <a:endParaRPr lang="en-GB" sz="1900" b="0">
              <a:ea typeface="+mn-lt"/>
              <a:cs typeface="+mn-lt"/>
            </a:endParaRPr>
          </a:p>
          <a:p>
            <a:endParaRPr lang="en-GB" sz="1900" b="0">
              <a:ea typeface="+mn-lt"/>
              <a:cs typeface="+mn-lt"/>
            </a:endParaRPr>
          </a:p>
          <a:p>
            <a:endParaRPr lang="en-US" sz="1900" b="0">
              <a:ea typeface="+mn-lt"/>
              <a:cs typeface="+mn-lt"/>
            </a:endParaRPr>
          </a:p>
        </p:txBody>
      </p:sp>
    </p:spTree>
    <p:extLst>
      <p:ext uri="{BB962C8B-B14F-4D97-AF65-F5344CB8AC3E}">
        <p14:creationId xmlns:p14="http://schemas.microsoft.com/office/powerpoint/2010/main" val="3080668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67BE2-ACA1-4398-9736-EC0326FA3A16}"/>
              </a:ext>
            </a:extLst>
          </p:cNvPr>
          <p:cNvSpPr>
            <a:spLocks noGrp="1"/>
          </p:cNvSpPr>
          <p:nvPr>
            <p:ph type="title"/>
          </p:nvPr>
        </p:nvSpPr>
        <p:spPr>
          <a:xfrm>
            <a:off x="322218" y="216000"/>
            <a:ext cx="6445782" cy="1085614"/>
          </a:xfrm>
        </p:spPr>
        <p:txBody>
          <a:bodyPr/>
          <a:lstStyle/>
          <a:p>
            <a:r>
              <a:rPr lang="en-GB" b="1">
                <a:solidFill>
                  <a:srgbClr val="0070C0"/>
                </a:solidFill>
                <a:latin typeface="Calibri"/>
                <a:ea typeface="+mj-lt"/>
                <a:cs typeface="+mj-lt"/>
              </a:rPr>
              <a:t>3. Finances and livelihood</a:t>
            </a:r>
            <a:endParaRPr lang="en-GB" b="1">
              <a:latin typeface="Calibri"/>
              <a:ea typeface="+mj-lt"/>
              <a:cs typeface="+mj-lt"/>
            </a:endParaRPr>
          </a:p>
          <a:p>
            <a:endParaRPr lang="en-GB">
              <a:cs typeface="Arial"/>
            </a:endParaRPr>
          </a:p>
        </p:txBody>
      </p:sp>
      <p:sp>
        <p:nvSpPr>
          <p:cNvPr id="3" name="Content Placeholder 2">
            <a:extLst>
              <a:ext uri="{FF2B5EF4-FFF2-40B4-BE49-F238E27FC236}">
                <a16:creationId xmlns:a16="http://schemas.microsoft.com/office/drawing/2014/main" id="{76A0B942-BB09-4374-915E-31701251450A}"/>
              </a:ext>
            </a:extLst>
          </p:cNvPr>
          <p:cNvSpPr>
            <a:spLocks noGrp="1"/>
          </p:cNvSpPr>
          <p:nvPr>
            <p:ph idx="1"/>
          </p:nvPr>
        </p:nvSpPr>
        <p:spPr/>
        <p:txBody>
          <a:bodyPr vert="horz" lIns="0" tIns="0" rIns="0" bIns="0" rtlCol="0" anchor="t">
            <a:noAutofit/>
          </a:bodyPr>
          <a:lstStyle/>
          <a:p>
            <a:pPr marL="0" indent="0">
              <a:buNone/>
            </a:pPr>
            <a:r>
              <a:rPr lang="en-GB" b="0" i="1">
                <a:ea typeface="+mn-lt"/>
                <a:cs typeface="+mn-lt"/>
              </a:rPr>
              <a:t>Getting sick and infecting my family and staff which did happen. No options but to open as no support. Having to put financial factors above the health of my family. (Childminder, open text survey) </a:t>
            </a:r>
          </a:p>
          <a:p>
            <a:endParaRPr lang="en-GB" b="0" i="1">
              <a:ea typeface="+mn-lt"/>
              <a:cs typeface="+mn-lt"/>
            </a:endParaRPr>
          </a:p>
          <a:p>
            <a:pPr marL="0" indent="0">
              <a:buNone/>
            </a:pPr>
            <a:r>
              <a:rPr lang="en-GB" b="0" i="1">
                <a:ea typeface="+mn-lt"/>
                <a:cs typeface="+mn-lt"/>
              </a:rPr>
              <a:t>Being newly self-employed was difficult. Financially very trying ... I took another job in the end to cope. No stability or ability to plan for the future (Childminder, open text survey) </a:t>
            </a:r>
          </a:p>
          <a:p>
            <a:endParaRPr lang="en-GB" b="0" i="1">
              <a:ea typeface="+mn-lt"/>
              <a:cs typeface="+mn-lt"/>
            </a:endParaRPr>
          </a:p>
          <a:p>
            <a:pPr marL="0" indent="0">
              <a:buNone/>
            </a:pPr>
            <a:r>
              <a:rPr lang="en-GB" b="0" i="1">
                <a:ea typeface="+mn-lt"/>
                <a:cs typeface="+mn-lt"/>
              </a:rPr>
              <a:t>I just claimed the first of the grants [SEISS] when my income was affected, when we were all in lockdown. But I haven't claimed the other ones. (CM113).</a:t>
            </a:r>
          </a:p>
          <a:p>
            <a:pPr marL="0" indent="0">
              <a:buNone/>
            </a:pPr>
            <a:endParaRPr lang="en-GB" b="0" i="1">
              <a:ea typeface="+mn-lt"/>
              <a:cs typeface="+mn-lt"/>
            </a:endParaRPr>
          </a:p>
          <a:p>
            <a:pPr marL="0" indent="0">
              <a:buNone/>
            </a:pPr>
            <a:r>
              <a:rPr lang="en-GB" b="0" i="1">
                <a:ea typeface="+mn-lt"/>
                <a:cs typeface="+mn-lt"/>
              </a:rPr>
              <a:t>I just think I'll be working until I'm 75 (CM113)</a:t>
            </a:r>
          </a:p>
          <a:p>
            <a:pPr marL="0" indent="0">
              <a:buNone/>
            </a:pPr>
            <a:endParaRPr lang="en-GB" b="0" i="1">
              <a:ea typeface="+mn-lt"/>
              <a:cs typeface="+mn-lt"/>
            </a:endParaRPr>
          </a:p>
          <a:p>
            <a:pPr marL="0" indent="0">
              <a:buNone/>
            </a:pPr>
            <a:r>
              <a:rPr lang="en-GB" b="0" i="1">
                <a:ea typeface="+mn-lt"/>
                <a:cs typeface="+mn-lt"/>
              </a:rPr>
              <a:t>[If you accept funded hours for a child] by the end of the week, you're about £100 down [per child]… I charge them £5 a day for food. [But] that doesn't cover it.</a:t>
            </a:r>
            <a:endParaRPr lang="en-GB" i="1"/>
          </a:p>
          <a:p>
            <a:endParaRPr lang="en-GB">
              <a:cs typeface="Arial"/>
            </a:endParaRPr>
          </a:p>
        </p:txBody>
      </p:sp>
    </p:spTree>
    <p:extLst>
      <p:ext uri="{BB962C8B-B14F-4D97-AF65-F5344CB8AC3E}">
        <p14:creationId xmlns:p14="http://schemas.microsoft.com/office/powerpoint/2010/main" val="156141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F5B2BD7-ACAE-4595-8069-FE2C0A6DF2DF}"/>
              </a:ext>
            </a:extLst>
          </p:cNvPr>
          <p:cNvSpPr>
            <a:spLocks noGrp="1"/>
          </p:cNvSpPr>
          <p:nvPr>
            <p:ph type="title"/>
          </p:nvPr>
        </p:nvSpPr>
        <p:spPr/>
        <p:txBody>
          <a:bodyPr/>
          <a:lstStyle/>
          <a:p>
            <a:r>
              <a:rPr lang="en-GB" sz="2800" b="1">
                <a:solidFill>
                  <a:srgbClr val="0070C0"/>
                </a:solidFill>
                <a:latin typeface="Calibri"/>
                <a:cs typeface="Calibri"/>
              </a:rPr>
              <a:t>         Presentation Outline</a:t>
            </a:r>
            <a:endParaRPr lang="en-GB" sz="2800" b="1">
              <a:solidFill>
                <a:srgbClr val="FF0000"/>
              </a:solidFill>
              <a:latin typeface="Calibri"/>
              <a:cs typeface="Calibri"/>
            </a:endParaRPr>
          </a:p>
        </p:txBody>
      </p:sp>
      <p:sp>
        <p:nvSpPr>
          <p:cNvPr id="4" name="Content Placeholder 3">
            <a:extLst>
              <a:ext uri="{FF2B5EF4-FFF2-40B4-BE49-F238E27FC236}">
                <a16:creationId xmlns:a16="http://schemas.microsoft.com/office/drawing/2014/main" id="{33AE2ED4-D365-40B0-A6D4-3C19D5C57C0B}"/>
              </a:ext>
            </a:extLst>
          </p:cNvPr>
          <p:cNvSpPr>
            <a:spLocks noGrp="1"/>
          </p:cNvSpPr>
          <p:nvPr>
            <p:ph idx="1"/>
          </p:nvPr>
        </p:nvSpPr>
        <p:spPr>
          <a:xfrm>
            <a:off x="315228" y="1268291"/>
            <a:ext cx="8496300" cy="4248000"/>
          </a:xfrm>
        </p:spPr>
        <p:txBody>
          <a:bodyPr vert="horz" lIns="0" tIns="0" rIns="0" bIns="0" rtlCol="0" anchor="t">
            <a:noAutofit/>
          </a:bodyPr>
          <a:lstStyle/>
          <a:p>
            <a:pPr>
              <a:spcAft>
                <a:spcPts val="1200"/>
              </a:spcAft>
            </a:pPr>
            <a:r>
              <a:rPr lang="en-GB" sz="2400" b="0">
                <a:latin typeface="Calibri"/>
                <a:cs typeface="Calibri"/>
              </a:rPr>
              <a:t>Background</a:t>
            </a:r>
          </a:p>
          <a:p>
            <a:pPr>
              <a:spcAft>
                <a:spcPts val="1200"/>
              </a:spcAft>
            </a:pPr>
            <a:r>
              <a:rPr lang="en-GB" sz="2400" b="0">
                <a:latin typeface="Calibri"/>
                <a:cs typeface="Calibri"/>
              </a:rPr>
              <a:t>CDC19 project</a:t>
            </a:r>
          </a:p>
          <a:p>
            <a:pPr>
              <a:spcAft>
                <a:spcPts val="1200"/>
              </a:spcAft>
            </a:pPr>
            <a:r>
              <a:rPr lang="en-GB" sz="2400" b="0">
                <a:latin typeface="Calibri"/>
                <a:cs typeface="Calibri"/>
              </a:rPr>
              <a:t>Policy context &amp; use/Availability of Early Childhood Education and Care (ECEC) </a:t>
            </a:r>
          </a:p>
          <a:p>
            <a:pPr>
              <a:spcAft>
                <a:spcPts val="1200"/>
              </a:spcAft>
            </a:pPr>
            <a:r>
              <a:rPr lang="en-GB" sz="2400" b="0">
                <a:latin typeface="Calibri"/>
                <a:cs typeface="Calibri"/>
              </a:rPr>
              <a:t>Childminder survey findings</a:t>
            </a:r>
          </a:p>
          <a:p>
            <a:pPr>
              <a:spcAft>
                <a:spcPts val="1200"/>
              </a:spcAft>
            </a:pPr>
            <a:r>
              <a:rPr lang="en-GB" sz="2400" b="0">
                <a:latin typeface="Calibri"/>
                <a:cs typeface="Calibri"/>
              </a:rPr>
              <a:t>Qualitative interviews with childminders</a:t>
            </a:r>
          </a:p>
          <a:p>
            <a:pPr>
              <a:spcAft>
                <a:spcPts val="1200"/>
              </a:spcAft>
            </a:pPr>
            <a:r>
              <a:rPr lang="en-GB" sz="2400" b="0">
                <a:latin typeface="Calibri"/>
                <a:cs typeface="Calibri"/>
              </a:rPr>
              <a:t>Summary and conclusions</a:t>
            </a:r>
          </a:p>
        </p:txBody>
      </p:sp>
      <p:pic>
        <p:nvPicPr>
          <p:cNvPr id="5" name="Picture 2" descr="Childcare During COVID-19"/>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74687" y="211981"/>
            <a:ext cx="813177" cy="79743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5">
            <a:extLst>
              <a:ext uri="{FF2B5EF4-FFF2-40B4-BE49-F238E27FC236}">
                <a16:creationId xmlns:a16="http://schemas.microsoft.com/office/drawing/2014/main" id="{29C8CD89-AB87-4570-9FC5-B52A5BEEF123}"/>
              </a:ext>
            </a:extLst>
          </p:cNvPr>
          <p:cNvPicPr>
            <a:picLocks noChangeAspect="1"/>
          </p:cNvPicPr>
          <p:nvPr/>
        </p:nvPicPr>
        <p:blipFill>
          <a:blip r:embed="rId4"/>
          <a:stretch>
            <a:fillRect/>
          </a:stretch>
        </p:blipFill>
        <p:spPr>
          <a:xfrm>
            <a:off x="6072201" y="3521122"/>
            <a:ext cx="2660447" cy="1964967"/>
          </a:xfrm>
          <a:prstGeom prst="rect">
            <a:avLst/>
          </a:prstGeom>
        </p:spPr>
      </p:pic>
      <p:pic>
        <p:nvPicPr>
          <p:cNvPr id="6" name="Picture 6" descr="https://i2.wp.com/childcare-during-covid.org/wp-content/uploads/2020/10/Logo20-20colour20PNG.png?fit=300%2C120&amp;ssl=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9636" y="450117"/>
            <a:ext cx="1608905" cy="5585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6664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a:solidFill>
                  <a:srgbClr val="0070C0"/>
                </a:solidFill>
                <a:latin typeface="Calibri"/>
                <a:cs typeface="Arial"/>
              </a:rPr>
              <a:t>4. Safety</a:t>
            </a:r>
          </a:p>
        </p:txBody>
      </p:sp>
      <p:sp>
        <p:nvSpPr>
          <p:cNvPr id="3" name="Content Placeholder 2"/>
          <p:cNvSpPr>
            <a:spLocks noGrp="1"/>
          </p:cNvSpPr>
          <p:nvPr>
            <p:ph idx="1"/>
          </p:nvPr>
        </p:nvSpPr>
        <p:spPr/>
        <p:txBody>
          <a:bodyPr vert="horz" lIns="0" tIns="0" rIns="0" bIns="0" rtlCol="0" anchor="t">
            <a:noAutofit/>
          </a:bodyPr>
          <a:lstStyle/>
          <a:p>
            <a:r>
              <a:rPr lang="en-GB" sz="1900" b="0">
                <a:ea typeface="+mn-lt"/>
                <a:cs typeface="+mn-lt"/>
              </a:rPr>
              <a:t>In addition to a negative impact on finances, safety emerged as a key concern for childminders. </a:t>
            </a:r>
            <a:endParaRPr lang="en-GB">
              <a:cs typeface="Arial" panose="020B0604020202020204"/>
            </a:endParaRPr>
          </a:p>
          <a:p>
            <a:endParaRPr lang="en-GB" sz="1900" b="0">
              <a:ea typeface="+mn-lt"/>
              <a:cs typeface="+mn-lt"/>
            </a:endParaRPr>
          </a:p>
          <a:p>
            <a:pPr marL="0" indent="0">
              <a:buNone/>
            </a:pPr>
            <a:r>
              <a:rPr lang="en-GB" b="0" i="1">
                <a:ea typeface="+mn-lt"/>
                <a:cs typeface="+mn-lt"/>
              </a:rPr>
              <a:t>I don't think any of us feel safe as childminders. Because we are working in our own homes. I think when I first reopened, I was quite terrified. (Childminder, South West) </a:t>
            </a:r>
            <a:r>
              <a:rPr lang="en-US" b="0" i="1">
                <a:ea typeface="+mn-lt"/>
                <a:cs typeface="+mn-lt"/>
              </a:rPr>
              <a:t> </a:t>
            </a:r>
            <a:endParaRPr lang="en-GB" b="0" i="1">
              <a:ea typeface="+mn-lt"/>
              <a:cs typeface="+mn-lt"/>
            </a:endParaRPr>
          </a:p>
          <a:p>
            <a:endParaRPr lang="en-US" b="0">
              <a:ea typeface="+mn-lt"/>
              <a:cs typeface="+mn-lt"/>
            </a:endParaRPr>
          </a:p>
          <a:p>
            <a:pPr marL="0" indent="0">
              <a:buNone/>
            </a:pPr>
            <a:r>
              <a:rPr lang="en-GB" b="0" i="1">
                <a:ea typeface="+mn-lt"/>
                <a:cs typeface="+mn-lt"/>
              </a:rPr>
              <a:t>No PPE provided, although I purchased/made masks. Increased costs of cleaning products and concern about all of our health over the increased use of these. The complete lack of testing available for childminders (and lack of vaccine) despite working with no protection and being expected to do so. (Childminder, open text survey) </a:t>
            </a:r>
          </a:p>
          <a:p>
            <a:pPr marL="0" indent="0">
              <a:buNone/>
            </a:pPr>
            <a:endParaRPr lang="en-GB" sz="1900" b="0" i="1">
              <a:ea typeface="+mn-lt"/>
              <a:cs typeface="+mn-lt"/>
            </a:endParaRPr>
          </a:p>
          <a:p>
            <a:r>
              <a:rPr lang="en-GB" sz="1900" b="0">
                <a:ea typeface="+mn-lt"/>
                <a:cs typeface="+mn-lt"/>
              </a:rPr>
              <a:t>CMs reported taking extra precautions in excess of government guidance (Wave 2)</a:t>
            </a:r>
          </a:p>
          <a:p>
            <a:endParaRPr lang="en-GB" sz="1900" b="0">
              <a:ea typeface="+mn-lt"/>
              <a:cs typeface="+mn-lt"/>
            </a:endParaRPr>
          </a:p>
          <a:p>
            <a:pPr>
              <a:buNone/>
            </a:pPr>
            <a:endParaRPr lang="en-GB" sz="1900" b="0">
              <a:ea typeface="+mn-lt"/>
              <a:cs typeface="+mn-lt"/>
            </a:endParaRPr>
          </a:p>
          <a:p>
            <a:pPr marL="0" indent="0">
              <a:buNone/>
            </a:pPr>
            <a:endParaRPr lang="en-GB" sz="1900" b="0">
              <a:ea typeface="+mn-lt"/>
              <a:cs typeface="+mn-lt"/>
            </a:endParaRPr>
          </a:p>
          <a:p>
            <a:pPr marL="0" indent="0">
              <a:buNone/>
            </a:pPr>
            <a:endParaRPr lang="en-GB" sz="1900" b="0">
              <a:ea typeface="+mn-lt"/>
              <a:cs typeface="+mn-lt"/>
            </a:endParaRPr>
          </a:p>
          <a:p>
            <a:pPr marL="0" indent="0">
              <a:buNone/>
            </a:pPr>
            <a:endParaRPr lang="en-GB" sz="1900" b="0">
              <a:ea typeface="+mn-lt"/>
              <a:cs typeface="+mn-lt"/>
            </a:endParaRPr>
          </a:p>
          <a:p>
            <a:pPr marL="285750" indent="-285750"/>
            <a:endParaRPr lang="en-US" sz="1900" b="0">
              <a:ea typeface="+mn-lt"/>
              <a:cs typeface="+mn-lt"/>
            </a:endParaRPr>
          </a:p>
          <a:p>
            <a:pPr marL="0" indent="0">
              <a:buNone/>
            </a:pPr>
            <a:endParaRPr lang="en-US" sz="1900" b="0">
              <a:ea typeface="+mn-lt"/>
              <a:cs typeface="+mn-lt"/>
            </a:endParaRPr>
          </a:p>
          <a:p>
            <a:endParaRPr lang="en-GB" sz="1900" b="0">
              <a:ea typeface="+mn-lt"/>
              <a:cs typeface="+mn-lt"/>
            </a:endParaRPr>
          </a:p>
          <a:p>
            <a:endParaRPr lang="en-GB" sz="1900" b="0">
              <a:ea typeface="+mn-lt"/>
              <a:cs typeface="+mn-lt"/>
            </a:endParaRPr>
          </a:p>
          <a:p>
            <a:endParaRPr lang="en-US" sz="1900" b="0">
              <a:ea typeface="+mn-lt"/>
              <a:cs typeface="+mn-lt"/>
            </a:endParaRPr>
          </a:p>
        </p:txBody>
      </p:sp>
    </p:spTree>
    <p:extLst>
      <p:ext uri="{BB962C8B-B14F-4D97-AF65-F5344CB8AC3E}">
        <p14:creationId xmlns:p14="http://schemas.microsoft.com/office/powerpoint/2010/main" val="1138969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a:solidFill>
                  <a:srgbClr val="0070C0"/>
                </a:solidFill>
                <a:latin typeface="Calibri"/>
                <a:cs typeface="Arial"/>
              </a:rPr>
              <a:t>4. Safety</a:t>
            </a:r>
          </a:p>
        </p:txBody>
      </p:sp>
      <p:sp>
        <p:nvSpPr>
          <p:cNvPr id="3" name="Content Placeholder 2"/>
          <p:cNvSpPr>
            <a:spLocks noGrp="1"/>
          </p:cNvSpPr>
          <p:nvPr>
            <p:ph idx="1"/>
          </p:nvPr>
        </p:nvSpPr>
        <p:spPr>
          <a:xfrm>
            <a:off x="323850" y="1175048"/>
            <a:ext cx="8496300" cy="4368952"/>
          </a:xfrm>
        </p:spPr>
        <p:txBody>
          <a:bodyPr vert="horz" lIns="0" tIns="0" rIns="0" bIns="0" rtlCol="0" anchor="t">
            <a:noAutofit/>
          </a:bodyPr>
          <a:lstStyle/>
          <a:p>
            <a:endParaRPr lang="en-GB" sz="1900" b="0">
              <a:cs typeface="Arial"/>
            </a:endParaRPr>
          </a:p>
          <a:p>
            <a:r>
              <a:rPr lang="en-GB" sz="1900" b="0">
                <a:ea typeface="+mn-lt"/>
                <a:cs typeface="+mn-lt"/>
              </a:rPr>
              <a:t>A key issue was the workplace being the workers' home. It is not a hazardous workplace that be left behind at the end of the day; it is a home. </a:t>
            </a:r>
          </a:p>
          <a:p>
            <a:endParaRPr lang="en-GB" sz="1900" b="0">
              <a:ea typeface="+mn-lt"/>
              <a:cs typeface="+mn-lt"/>
            </a:endParaRPr>
          </a:p>
          <a:p>
            <a:pPr marL="0" indent="0">
              <a:buNone/>
            </a:pPr>
            <a:r>
              <a:rPr lang="en-GB" sz="1900" b="0" i="1">
                <a:ea typeface="+mn-lt"/>
                <a:cs typeface="+mn-lt"/>
              </a:rPr>
              <a:t>The big thing that I think.. [is that] we're bringing people into our homes, it's not like we're going to a separate building that we can lock up at the end of the day and come home, have a shower and you're back within your own home. You're in your home, these children are in your home, they're touching your whole home, however much you can try and minimise the impact or risk of infection, you are cleaning bums, you are wiping noses, they come up and they wipe their nose on your jumper, it's just part of the job. So it took a while to get confident enough for us to feel secure enough to reopen. (CM 157)</a:t>
            </a:r>
          </a:p>
          <a:p>
            <a:endParaRPr lang="en-GB" sz="1900" b="0">
              <a:ea typeface="+mn-lt"/>
              <a:cs typeface="+mn-lt"/>
            </a:endParaRPr>
          </a:p>
          <a:p>
            <a:endParaRPr lang="en-GB" sz="1900" b="0">
              <a:ea typeface="+mn-lt"/>
              <a:cs typeface="+mn-lt"/>
            </a:endParaRPr>
          </a:p>
          <a:p>
            <a:endParaRPr lang="en-GB" sz="1900" b="0">
              <a:ea typeface="+mn-lt"/>
              <a:cs typeface="+mn-lt"/>
            </a:endParaRPr>
          </a:p>
          <a:p>
            <a:endParaRPr lang="en-US" sz="1900" b="0">
              <a:ea typeface="+mn-lt"/>
              <a:cs typeface="+mn-lt"/>
            </a:endParaRPr>
          </a:p>
          <a:p>
            <a:endParaRPr lang="en-US" sz="1900" b="0">
              <a:ea typeface="+mn-lt"/>
              <a:cs typeface="+mn-lt"/>
            </a:endParaRPr>
          </a:p>
          <a:p>
            <a:endParaRPr lang="en-GB" sz="1900" b="0">
              <a:ea typeface="+mn-lt"/>
              <a:cs typeface="+mn-lt"/>
            </a:endParaRPr>
          </a:p>
          <a:p>
            <a:endParaRPr lang="en-GB" sz="1900" b="0">
              <a:ea typeface="+mn-lt"/>
              <a:cs typeface="+mn-lt"/>
            </a:endParaRPr>
          </a:p>
          <a:p>
            <a:endParaRPr lang="en-US" sz="1900" b="0">
              <a:ea typeface="+mn-lt"/>
              <a:cs typeface="+mn-lt"/>
            </a:endParaRPr>
          </a:p>
        </p:txBody>
      </p:sp>
    </p:spTree>
    <p:extLst>
      <p:ext uri="{BB962C8B-B14F-4D97-AF65-F5344CB8AC3E}">
        <p14:creationId xmlns:p14="http://schemas.microsoft.com/office/powerpoint/2010/main" val="523959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a:solidFill>
                  <a:srgbClr val="0070C0"/>
                </a:solidFill>
                <a:latin typeface="Calibri"/>
                <a:cs typeface="Arial"/>
              </a:rPr>
              <a:t>5. Isolation &amp; changes to job role</a:t>
            </a:r>
          </a:p>
        </p:txBody>
      </p:sp>
      <p:sp>
        <p:nvSpPr>
          <p:cNvPr id="3" name="Content Placeholder 2"/>
          <p:cNvSpPr>
            <a:spLocks noGrp="1"/>
          </p:cNvSpPr>
          <p:nvPr>
            <p:ph idx="1"/>
          </p:nvPr>
        </p:nvSpPr>
        <p:spPr/>
        <p:txBody>
          <a:bodyPr vert="horz" lIns="0" tIns="0" rIns="0" bIns="0" rtlCol="0" anchor="t">
            <a:noAutofit/>
          </a:bodyPr>
          <a:lstStyle/>
          <a:p>
            <a:r>
              <a:rPr lang="en-US" sz="1900" b="0">
                <a:ea typeface="+mn-lt"/>
                <a:cs typeface="+mn-lt"/>
              </a:rPr>
              <a:t>The pandemic also impacted on the nature of childminders' roles and responsibilities. Although most childminders work independently, many referred to the importance of networks and activities they had not been able to engage in: </a:t>
            </a:r>
            <a:endParaRPr lang="en-US">
              <a:cs typeface="Arial" panose="020B0604020202020204"/>
            </a:endParaRPr>
          </a:p>
          <a:p>
            <a:pPr marL="0" indent="0">
              <a:buNone/>
            </a:pPr>
            <a:endParaRPr lang="en-GB" sz="1600" b="0" i="1">
              <a:ea typeface="+mn-lt"/>
              <a:cs typeface="+mn-lt"/>
            </a:endParaRPr>
          </a:p>
          <a:p>
            <a:pPr marL="0" indent="0">
              <a:buNone/>
            </a:pPr>
            <a:r>
              <a:rPr lang="en-GB" sz="1600" b="0" i="1">
                <a:ea typeface="+mn-lt"/>
                <a:cs typeface="+mn-lt"/>
              </a:rPr>
              <a:t>[Pre covid] we would sometimes go out for the day, take a picnic with us down to the beach... or the occasional toddler groups and we would meet up with another childminder... The childminder would come to us or we would go to her and the kids would play and we would just learn from each other </a:t>
            </a:r>
            <a:r>
              <a:rPr lang="en-GB" sz="1600" b="0">
                <a:ea typeface="+mn-lt"/>
                <a:cs typeface="+mn-lt"/>
              </a:rPr>
              <a:t>(CM 142)</a:t>
            </a:r>
          </a:p>
          <a:p>
            <a:pPr marL="0" indent="0">
              <a:buNone/>
            </a:pPr>
            <a:endParaRPr lang="en-US" sz="1900" b="0">
              <a:ea typeface="+mn-lt"/>
              <a:cs typeface="+mn-lt"/>
            </a:endParaRPr>
          </a:p>
          <a:p>
            <a:pPr marL="285750" indent="-285750"/>
            <a:r>
              <a:rPr lang="en-US" sz="1900" b="0">
                <a:ea typeface="+mn-lt"/>
                <a:cs typeface="+mn-lt"/>
              </a:rPr>
              <a:t>These experiences have had long-term effects on childminders' satisfaction and desire to continue:</a:t>
            </a:r>
          </a:p>
          <a:p>
            <a:pPr marL="285750" indent="-285750"/>
            <a:endParaRPr lang="en-US" sz="1900" b="0">
              <a:ea typeface="+mn-lt"/>
              <a:cs typeface="+mn-lt"/>
            </a:endParaRPr>
          </a:p>
          <a:p>
            <a:pPr marL="0" indent="0">
              <a:buNone/>
            </a:pPr>
            <a:r>
              <a:rPr lang="en-US" sz="1600" b="0" i="1">
                <a:ea typeface="+mn-lt"/>
                <a:cs typeface="+mn-lt"/>
              </a:rPr>
              <a:t>I literally met up with another childminder yesterday and I said I have fallen out of love with it a little bit, I'll be honest. I found it a very lonely 18 months (CM13, Leeds) </a:t>
            </a:r>
            <a:endParaRPr lang="en-GB" sz="1600">
              <a:cs typeface="Arial"/>
            </a:endParaRPr>
          </a:p>
        </p:txBody>
      </p:sp>
    </p:spTree>
    <p:extLst>
      <p:ext uri="{BB962C8B-B14F-4D97-AF65-F5344CB8AC3E}">
        <p14:creationId xmlns:p14="http://schemas.microsoft.com/office/powerpoint/2010/main" val="13168772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a:solidFill>
                  <a:srgbClr val="0070C0"/>
                </a:solidFill>
                <a:latin typeface="Calibri"/>
                <a:cs typeface="Arial"/>
              </a:rPr>
              <a:t>5. Isolation &amp; changes in job role </a:t>
            </a:r>
          </a:p>
        </p:txBody>
      </p:sp>
      <p:sp>
        <p:nvSpPr>
          <p:cNvPr id="3" name="Content Placeholder 2"/>
          <p:cNvSpPr>
            <a:spLocks noGrp="1"/>
          </p:cNvSpPr>
          <p:nvPr>
            <p:ph idx="1"/>
          </p:nvPr>
        </p:nvSpPr>
        <p:spPr/>
        <p:txBody>
          <a:bodyPr vert="horz" lIns="0" tIns="0" rIns="0" bIns="0" rtlCol="0" anchor="t">
            <a:noAutofit/>
          </a:bodyPr>
          <a:lstStyle/>
          <a:p>
            <a:r>
              <a:rPr lang="en-US" sz="1900" b="0">
                <a:cs typeface="Arial"/>
              </a:rPr>
              <a:t>There were some positives! Childminders pointed to new practices that they would keep going forward and how it had changed their approach to their jobs, including increasing confidence:</a:t>
            </a:r>
          </a:p>
          <a:p>
            <a:endParaRPr lang="en-US" sz="1900" b="0">
              <a:cs typeface="Arial"/>
            </a:endParaRPr>
          </a:p>
          <a:p>
            <a:pPr marL="0" indent="0">
              <a:buNone/>
            </a:pPr>
            <a:r>
              <a:rPr lang="en-US" sz="1900" b="0" i="1">
                <a:ea typeface="+mn-lt"/>
                <a:cs typeface="+mn-lt"/>
              </a:rPr>
              <a:t>A</a:t>
            </a:r>
            <a:r>
              <a:rPr lang="en-GB" sz="1900" b="0" i="1" err="1">
                <a:ea typeface="+mn-lt"/>
                <a:cs typeface="+mn-lt"/>
              </a:rPr>
              <a:t>ll</a:t>
            </a:r>
            <a:r>
              <a:rPr lang="en-GB" sz="1900" b="0" i="1">
                <a:ea typeface="+mn-lt"/>
                <a:cs typeface="+mn-lt"/>
              </a:rPr>
              <a:t> childminders have had to become a lot more self-sufficient and I think what it's done for us is make us more confident about the quality of the environment that you're providing (CM18, London)</a:t>
            </a:r>
            <a:endParaRPr lang="en-US" sz="1900" b="0" i="1">
              <a:ea typeface="+mn-lt"/>
              <a:cs typeface="+mn-lt"/>
            </a:endParaRPr>
          </a:p>
          <a:p>
            <a:pPr>
              <a:buNone/>
            </a:pPr>
            <a:endParaRPr lang="en-US" sz="1900" b="0">
              <a:ea typeface="+mn-lt"/>
              <a:cs typeface="+mn-lt"/>
            </a:endParaRPr>
          </a:p>
          <a:p>
            <a:pPr>
              <a:buFont typeface="Arial"/>
            </a:pPr>
            <a:r>
              <a:rPr lang="en-US" sz="1900" b="0">
                <a:ea typeface="+mn-lt"/>
                <a:cs typeface="+mn-lt"/>
              </a:rPr>
              <a:t>Being forced to spend more time outside also led to some childminders innovating:</a:t>
            </a:r>
          </a:p>
          <a:p>
            <a:endParaRPr lang="en-US" sz="1900" b="0">
              <a:ea typeface="+mn-lt"/>
              <a:cs typeface="+mn-lt"/>
            </a:endParaRPr>
          </a:p>
          <a:p>
            <a:pPr marL="0" indent="0">
              <a:buNone/>
            </a:pPr>
            <a:r>
              <a:rPr lang="en-GB" sz="1900" b="0" i="1">
                <a:ea typeface="+mn-lt"/>
                <a:cs typeface="+mn-lt"/>
              </a:rPr>
              <a:t>I started my own Forest School group, and I had a small group of people who could come. And because we're outside, you know, it felt safe and we'd cook outside and everything (CM116, wave 2)</a:t>
            </a:r>
            <a:endParaRPr lang="en-US" sz="1900" b="0" i="1">
              <a:ea typeface="+mn-lt"/>
              <a:cs typeface="+mn-lt"/>
            </a:endParaRPr>
          </a:p>
        </p:txBody>
      </p:sp>
    </p:spTree>
    <p:extLst>
      <p:ext uri="{BB962C8B-B14F-4D97-AF65-F5344CB8AC3E}">
        <p14:creationId xmlns:p14="http://schemas.microsoft.com/office/powerpoint/2010/main" val="18239293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a:solidFill>
                  <a:srgbClr val="0070C0"/>
                </a:solidFill>
                <a:latin typeface="Calibri"/>
                <a:cs typeface="Arial"/>
              </a:rPr>
              <a:t>6. Going forward: solutions and support</a:t>
            </a:r>
          </a:p>
        </p:txBody>
      </p:sp>
      <p:sp>
        <p:nvSpPr>
          <p:cNvPr id="3" name="Content Placeholder 2"/>
          <p:cNvSpPr>
            <a:spLocks noGrp="1"/>
          </p:cNvSpPr>
          <p:nvPr>
            <p:ph idx="1"/>
          </p:nvPr>
        </p:nvSpPr>
        <p:spPr/>
        <p:txBody>
          <a:bodyPr vert="horz" lIns="0" tIns="0" rIns="0" bIns="0" rtlCol="0" anchor="t">
            <a:noAutofit/>
          </a:bodyPr>
          <a:lstStyle/>
          <a:p>
            <a:pPr marL="0" indent="0">
              <a:buNone/>
            </a:pPr>
            <a:endParaRPr lang="en-GB" sz="1900" b="0" i="1">
              <a:ea typeface="+mn-lt"/>
              <a:cs typeface="+mn-lt"/>
            </a:endParaRPr>
          </a:p>
          <a:p>
            <a:pPr marL="0" indent="0">
              <a:buNone/>
            </a:pPr>
            <a:r>
              <a:rPr lang="en-GB" sz="1900" b="0" i="1" dirty="0">
                <a:ea typeface="+mn-lt"/>
                <a:cs typeface="+mn-lt"/>
              </a:rPr>
              <a:t>I'm exhausted, what about us, I'm scared. So, I don't know if that came across all right. But that's where I think emotional support, financial support and definitely financial ways to gain a higher education and recognition. (CM132)</a:t>
            </a:r>
            <a:endParaRPr lang="en-US" sz="1900" b="0" i="1" dirty="0">
              <a:ea typeface="+mn-lt"/>
              <a:cs typeface="+mn-lt"/>
            </a:endParaRPr>
          </a:p>
          <a:p>
            <a:endParaRPr lang="en-US" sz="1900" b="0" i="1">
              <a:ea typeface="+mn-lt"/>
              <a:cs typeface="+mn-lt"/>
            </a:endParaRPr>
          </a:p>
          <a:p>
            <a:pPr marL="0" indent="0">
              <a:buNone/>
            </a:pPr>
            <a:r>
              <a:rPr lang="en-GB" sz="1900" b="0" i="1" dirty="0">
                <a:ea typeface="+mn-lt"/>
                <a:cs typeface="+mn-lt"/>
              </a:rPr>
              <a:t>Even if they just, if they found some ways to... just use imagination to think of ways to support companies, providers, nurseries, childminders, schools, that have funded children on their books. So if they don't want to pay more than £4.85, fine, then give these providers, let's say, £20 vouchers a week for fresh food... Or a fuel voucher or a travel card voucher, or something where people can get out and, you know, something that will help (CCM116).</a:t>
            </a:r>
            <a:endParaRPr lang="en-US" sz="1900" b="0" i="1" dirty="0">
              <a:ea typeface="+mn-lt"/>
              <a:cs typeface="+mn-lt"/>
            </a:endParaRPr>
          </a:p>
          <a:p>
            <a:endParaRPr lang="en-US" sz="1900" b="0">
              <a:ea typeface="+mn-lt"/>
              <a:cs typeface="+mn-lt"/>
            </a:endParaRPr>
          </a:p>
        </p:txBody>
      </p:sp>
    </p:spTree>
    <p:extLst>
      <p:ext uri="{BB962C8B-B14F-4D97-AF65-F5344CB8AC3E}">
        <p14:creationId xmlns:p14="http://schemas.microsoft.com/office/powerpoint/2010/main" val="7164491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a:solidFill>
                  <a:srgbClr val="0070C0"/>
                </a:solidFill>
                <a:latin typeface="Calibri"/>
                <a:cs typeface="Calibri"/>
              </a:rPr>
              <a:t>Summary</a:t>
            </a:r>
            <a:endParaRPr lang="en-GB" sz="3200">
              <a:solidFill>
                <a:srgbClr val="FF0000"/>
              </a:solidFill>
              <a:latin typeface="Arial" panose="020B0604020202020204"/>
              <a:cs typeface="Arial" panose="020B0604020202020204"/>
            </a:endParaRPr>
          </a:p>
        </p:txBody>
      </p:sp>
      <p:sp>
        <p:nvSpPr>
          <p:cNvPr id="3" name="Content Placeholder 2"/>
          <p:cNvSpPr>
            <a:spLocks noGrp="1"/>
          </p:cNvSpPr>
          <p:nvPr>
            <p:ph idx="1"/>
          </p:nvPr>
        </p:nvSpPr>
        <p:spPr>
          <a:xfrm>
            <a:off x="477487" y="1354318"/>
            <a:ext cx="8237239" cy="4147359"/>
          </a:xfrm>
        </p:spPr>
        <p:txBody>
          <a:bodyPr vert="horz" lIns="0" tIns="0" rIns="0" bIns="0" rtlCol="0" anchor="t">
            <a:noAutofit/>
          </a:bodyPr>
          <a:lstStyle/>
          <a:p>
            <a:pPr>
              <a:spcAft>
                <a:spcPts val="1500"/>
              </a:spcAft>
            </a:pPr>
            <a:r>
              <a:rPr lang="en-GB" sz="2300" b="0">
                <a:latin typeface="Calibri"/>
                <a:cs typeface="Calibri"/>
              </a:rPr>
              <a:t>Childminders have provided a vital service for children, families, the economy and society throughout the pandemic</a:t>
            </a:r>
            <a:endParaRPr lang="en-US" sz="2300">
              <a:cs typeface="Arial"/>
            </a:endParaRPr>
          </a:p>
          <a:p>
            <a:pPr>
              <a:spcAft>
                <a:spcPts val="1500"/>
              </a:spcAft>
            </a:pPr>
            <a:r>
              <a:rPr lang="en-GB" sz="2300" b="0">
                <a:latin typeface="Calibri"/>
                <a:cs typeface="Calibri"/>
              </a:rPr>
              <a:t>Yet they have received little recognition or support for doing so</a:t>
            </a:r>
          </a:p>
          <a:p>
            <a:pPr>
              <a:spcAft>
                <a:spcPts val="1500"/>
              </a:spcAft>
            </a:pPr>
            <a:r>
              <a:rPr lang="en-GB" sz="2300" b="0">
                <a:latin typeface="Calibri"/>
                <a:cs typeface="Calibri"/>
              </a:rPr>
              <a:t>Early stage of the pandemic: reductions in number of children; fall in income; reduced occupancy rates</a:t>
            </a:r>
            <a:endParaRPr lang="en-GB" sz="2300" b="0">
              <a:latin typeface="Calibri"/>
              <a:cs typeface="Arial" panose="020B0604020202020204"/>
            </a:endParaRPr>
          </a:p>
          <a:p>
            <a:pPr>
              <a:spcAft>
                <a:spcPts val="1500"/>
              </a:spcAft>
            </a:pPr>
            <a:r>
              <a:rPr lang="en-GB" sz="2300" b="0">
                <a:latin typeface="Calibri"/>
                <a:cs typeface="Calibri"/>
              </a:rPr>
              <a:t>By summer 2021, there was some small recovery from pandemic levels &amp; confidence about continuing childminding has increased </a:t>
            </a:r>
            <a:endParaRPr lang="en-GB" sz="2300" b="0">
              <a:latin typeface="Calibri"/>
              <a:cs typeface="Arial" panose="020B0604020202020204"/>
            </a:endParaRPr>
          </a:p>
          <a:p>
            <a:pPr marL="0" indent="0">
              <a:spcAft>
                <a:spcPts val="600"/>
              </a:spcAft>
              <a:buNone/>
            </a:pPr>
            <a:endParaRPr lang="en-GB" sz="2000">
              <a:solidFill>
                <a:srgbClr val="0070C0"/>
              </a:solidFill>
              <a:latin typeface="Arial"/>
              <a:cs typeface="Calibri"/>
            </a:endParaRPr>
          </a:p>
        </p:txBody>
      </p:sp>
    </p:spTree>
    <p:extLst>
      <p:ext uri="{BB962C8B-B14F-4D97-AF65-F5344CB8AC3E}">
        <p14:creationId xmlns:p14="http://schemas.microsoft.com/office/powerpoint/2010/main" val="959964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a:solidFill>
                  <a:srgbClr val="0070C0"/>
                </a:solidFill>
                <a:latin typeface="Calibri"/>
                <a:cs typeface="Calibri"/>
              </a:rPr>
              <a:t>Summary</a:t>
            </a:r>
            <a:endParaRPr lang="en-GB" sz="3200">
              <a:solidFill>
                <a:srgbClr val="FF0000"/>
              </a:solidFill>
              <a:latin typeface="Arial" panose="020B0604020202020204"/>
              <a:cs typeface="Arial" panose="020B0604020202020204"/>
            </a:endParaRPr>
          </a:p>
        </p:txBody>
      </p:sp>
      <p:sp>
        <p:nvSpPr>
          <p:cNvPr id="3" name="Content Placeholder 2"/>
          <p:cNvSpPr>
            <a:spLocks noGrp="1"/>
          </p:cNvSpPr>
          <p:nvPr>
            <p:ph idx="1"/>
          </p:nvPr>
        </p:nvSpPr>
        <p:spPr>
          <a:xfrm>
            <a:off x="434355" y="1296809"/>
            <a:ext cx="8384050" cy="4248000"/>
          </a:xfrm>
        </p:spPr>
        <p:txBody>
          <a:bodyPr vert="horz" lIns="0" tIns="0" rIns="0" bIns="0" rtlCol="0" anchor="t">
            <a:noAutofit/>
          </a:bodyPr>
          <a:lstStyle/>
          <a:p>
            <a:pPr marL="342900" indent="-342900">
              <a:spcAft>
                <a:spcPts val="1200"/>
              </a:spcAft>
            </a:pPr>
            <a:r>
              <a:rPr lang="en-GB" sz="2200" b="0">
                <a:latin typeface="Calibri"/>
                <a:ea typeface="+mn-lt"/>
                <a:cs typeface="+mn-lt"/>
              </a:rPr>
              <a:t>But most</a:t>
            </a:r>
            <a:r>
              <a:rPr lang="en-GB" sz="2200">
                <a:latin typeface="Calibri"/>
                <a:ea typeface="+mn-lt"/>
                <a:cs typeface="+mn-lt"/>
              </a:rPr>
              <a:t> </a:t>
            </a:r>
            <a:r>
              <a:rPr lang="en-GB" sz="2200" b="0">
                <a:latin typeface="Calibri"/>
                <a:ea typeface="+mn-lt"/>
                <a:cs typeface="+mn-lt"/>
              </a:rPr>
              <a:t>childminders now have a lower income than before pandemic, which was already considerably low</a:t>
            </a:r>
            <a:endParaRPr lang="en-US" sz="2200">
              <a:cs typeface="Arial" panose="020B0604020202020204"/>
            </a:endParaRPr>
          </a:p>
          <a:p>
            <a:pPr marL="342900" indent="-342900">
              <a:spcAft>
                <a:spcPts val="1200"/>
              </a:spcAft>
            </a:pPr>
            <a:r>
              <a:rPr lang="en-GB" sz="2200" b="0">
                <a:solidFill>
                  <a:srgbClr val="000000"/>
                </a:solidFill>
                <a:latin typeface="Calibri"/>
                <a:ea typeface="+mn-lt"/>
                <a:cs typeface="Arial"/>
              </a:rPr>
              <a:t>Since childminders with lower incomes were less confident about continuing to work, this could mean considerable exit and brain drain from the sector, as well as less provision</a:t>
            </a:r>
          </a:p>
          <a:p>
            <a:pPr marL="342900" indent="-342900">
              <a:spcAft>
                <a:spcPts val="1200"/>
              </a:spcAft>
            </a:pPr>
            <a:r>
              <a:rPr lang="en-GB" sz="2200" b="0">
                <a:latin typeface="Calibri"/>
                <a:ea typeface="+mn-lt"/>
                <a:cs typeface="Calibri"/>
              </a:rPr>
              <a:t>Childminders</a:t>
            </a:r>
            <a:r>
              <a:rPr lang="en-GB" sz="2200" b="0">
                <a:latin typeface="Calibri"/>
                <a:cs typeface="Calibri"/>
              </a:rPr>
              <a:t> have always supplemented income by other means, but this seems to have been exacerbated by the pandemic to meet the fall in income</a:t>
            </a:r>
            <a:endParaRPr lang="en-GB" sz="2200" b="0">
              <a:latin typeface="Calibri"/>
              <a:cs typeface="Arial" panose="020B0604020202020204"/>
            </a:endParaRPr>
          </a:p>
          <a:p>
            <a:pPr marL="342900" indent="-342900">
              <a:spcAft>
                <a:spcPts val="1200"/>
              </a:spcAft>
            </a:pPr>
            <a:r>
              <a:rPr lang="en-GB" sz="2200" b="0">
                <a:latin typeface="Calibri"/>
                <a:cs typeface="Calibri"/>
              </a:rPr>
              <a:t>Concerns about childminding are largely connected to safety, but further financial support from the government is considered a key support that is needed</a:t>
            </a:r>
            <a:endParaRPr lang="en-GB" sz="2200">
              <a:latin typeface="Calibri"/>
              <a:cs typeface="Arial"/>
            </a:endParaRPr>
          </a:p>
          <a:p>
            <a:pPr marL="0" indent="0">
              <a:spcAft>
                <a:spcPts val="600"/>
              </a:spcAft>
              <a:buNone/>
            </a:pPr>
            <a:endParaRPr lang="en-GB" sz="2000">
              <a:solidFill>
                <a:srgbClr val="0070C0"/>
              </a:solidFill>
              <a:latin typeface="Calibri"/>
              <a:cs typeface="Calibri"/>
            </a:endParaRPr>
          </a:p>
        </p:txBody>
      </p:sp>
    </p:spTree>
    <p:extLst>
      <p:ext uri="{BB962C8B-B14F-4D97-AF65-F5344CB8AC3E}">
        <p14:creationId xmlns:p14="http://schemas.microsoft.com/office/powerpoint/2010/main" val="23116715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a:solidFill>
                  <a:srgbClr val="0070C0"/>
                </a:solidFill>
                <a:latin typeface="Calibri"/>
                <a:cs typeface="Calibri"/>
              </a:rPr>
              <a:t>Next steps</a:t>
            </a:r>
            <a:endParaRPr lang="en-GB" sz="3200">
              <a:solidFill>
                <a:srgbClr val="FF0000"/>
              </a:solidFill>
              <a:latin typeface="Calibri"/>
              <a:cs typeface="Calibri"/>
            </a:endParaRPr>
          </a:p>
        </p:txBody>
      </p:sp>
      <p:sp>
        <p:nvSpPr>
          <p:cNvPr id="3" name="Content Placeholder 2"/>
          <p:cNvSpPr>
            <a:spLocks noGrp="1"/>
          </p:cNvSpPr>
          <p:nvPr>
            <p:ph idx="1"/>
          </p:nvPr>
        </p:nvSpPr>
        <p:spPr>
          <a:xfrm>
            <a:off x="315228" y="1167413"/>
            <a:ext cx="8496300" cy="4248000"/>
          </a:xfrm>
        </p:spPr>
        <p:txBody>
          <a:bodyPr vert="horz" lIns="0" tIns="0" rIns="0" bIns="0" rtlCol="0" anchor="t">
            <a:noAutofit/>
          </a:bodyPr>
          <a:lstStyle/>
          <a:p>
            <a:pPr marL="0" indent="0">
              <a:spcAft>
                <a:spcPts val="600"/>
              </a:spcAft>
              <a:buNone/>
            </a:pPr>
            <a:endParaRPr lang="en-GB" sz="2400">
              <a:solidFill>
                <a:srgbClr val="0070C0"/>
              </a:solidFill>
              <a:latin typeface="Calibri"/>
              <a:cs typeface="Calibri"/>
            </a:endParaRPr>
          </a:p>
          <a:p>
            <a:pPr>
              <a:spcAft>
                <a:spcPts val="600"/>
              </a:spcAft>
            </a:pPr>
            <a:r>
              <a:rPr lang="en-GB" sz="2400" b="0">
                <a:latin typeface="Calibri"/>
                <a:cs typeface="Calibri"/>
              </a:rPr>
              <a:t>Further data analysis to better understand the initial data patterns e.g.</a:t>
            </a:r>
          </a:p>
          <a:p>
            <a:pPr lvl="1">
              <a:spcAft>
                <a:spcPts val="600"/>
              </a:spcAft>
            </a:pPr>
            <a:r>
              <a:rPr lang="en-GB" sz="2400">
                <a:latin typeface="Calibri"/>
                <a:cs typeface="Calibri"/>
              </a:rPr>
              <a:t>What</a:t>
            </a:r>
            <a:r>
              <a:rPr lang="en-GB" sz="2400" b="0">
                <a:latin typeface="Calibri"/>
                <a:cs typeface="Calibri"/>
              </a:rPr>
              <a:t> is associated with confidence in staying open</a:t>
            </a:r>
            <a:r>
              <a:rPr lang="en-GB" sz="2400">
                <a:latin typeface="Calibri"/>
                <a:cs typeface="Calibri"/>
              </a:rPr>
              <a:t>? </a:t>
            </a:r>
            <a:endParaRPr lang="en-GB">
              <a:latin typeface="Arial" panose="020B0604020202020204"/>
              <a:cs typeface="Arial" panose="020B0604020202020204"/>
            </a:endParaRPr>
          </a:p>
          <a:p>
            <a:pPr lvl="1">
              <a:spcAft>
                <a:spcPts val="600"/>
              </a:spcAft>
            </a:pPr>
            <a:r>
              <a:rPr lang="en-GB" sz="2400">
                <a:latin typeface="Calibri"/>
                <a:cs typeface="Calibri"/>
              </a:rPr>
              <a:t>Are certain</a:t>
            </a:r>
            <a:r>
              <a:rPr lang="en-GB" sz="2400" b="0">
                <a:latin typeface="Calibri"/>
                <a:cs typeface="Calibri"/>
              </a:rPr>
              <a:t> CM in particular areas or offering </a:t>
            </a:r>
            <a:r>
              <a:rPr lang="en-GB" sz="2400">
                <a:latin typeface="Calibri"/>
                <a:cs typeface="Calibri"/>
              </a:rPr>
              <a:t>specific services</a:t>
            </a:r>
            <a:r>
              <a:rPr lang="en-GB" sz="2400" b="0">
                <a:latin typeface="Calibri"/>
                <a:cs typeface="Calibri"/>
              </a:rPr>
              <a:t> more at risk?</a:t>
            </a:r>
            <a:endParaRPr lang="en-GB">
              <a:cs typeface="Arial" panose="020B0604020202020204"/>
            </a:endParaRPr>
          </a:p>
          <a:p>
            <a:pPr>
              <a:spcAft>
                <a:spcPts val="600"/>
              </a:spcAft>
            </a:pPr>
            <a:endParaRPr lang="en-GB" sz="2400" b="0">
              <a:latin typeface="Calibri"/>
              <a:cs typeface="Calibri"/>
            </a:endParaRPr>
          </a:p>
          <a:p>
            <a:pPr>
              <a:spcAft>
                <a:spcPts val="600"/>
              </a:spcAft>
            </a:pPr>
            <a:r>
              <a:rPr lang="en-GB" sz="2400" b="0">
                <a:latin typeface="Calibri"/>
                <a:cs typeface="Calibri"/>
              </a:rPr>
              <a:t>Other questions that you may have about the data? </a:t>
            </a:r>
          </a:p>
        </p:txBody>
      </p:sp>
    </p:spTree>
    <p:extLst>
      <p:ext uri="{BB962C8B-B14F-4D97-AF65-F5344CB8AC3E}">
        <p14:creationId xmlns:p14="http://schemas.microsoft.com/office/powerpoint/2010/main" val="11479830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hildcare During COVID-19"/>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04825" y="1371600"/>
            <a:ext cx="1929125" cy="1929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489200" y="1908036"/>
            <a:ext cx="5943600" cy="1392689"/>
          </a:xfrm>
          <a:prstGeom prst="rect">
            <a:avLst/>
          </a:prstGeom>
          <a:noFill/>
        </p:spPr>
        <p:txBody>
          <a:bodyPr wrap="square" rtlCol="0">
            <a:spAutoFit/>
          </a:bodyPr>
          <a:lstStyle/>
          <a:p>
            <a:pPr>
              <a:spcAft>
                <a:spcPts val="1200"/>
              </a:spcAft>
            </a:pPr>
            <a:r>
              <a:rPr lang="en-GB" sz="2400" b="1">
                <a:latin typeface="Calibri" panose="020F0502020204030204" pitchFamily="34" charset="0"/>
                <a:cs typeface="Calibri" panose="020F0502020204030204" pitchFamily="34" charset="0"/>
              </a:rPr>
              <a:t>Website</a:t>
            </a:r>
            <a:r>
              <a:rPr lang="en-GB" sz="2400">
                <a:latin typeface="Calibri" panose="020F0502020204030204" pitchFamily="34" charset="0"/>
                <a:cs typeface="Calibri" panose="020F0502020204030204" pitchFamily="34" charset="0"/>
              </a:rPr>
              <a:t>: 	</a:t>
            </a:r>
            <a:r>
              <a:rPr lang="en-GB" sz="2400">
                <a:latin typeface="Calibri" panose="020F0502020204030204" pitchFamily="34" charset="0"/>
                <a:cs typeface="Calibri" panose="020F0502020204030204" pitchFamily="34" charset="0"/>
                <a:hlinkClick r:id="rId4"/>
              </a:rPr>
              <a:t>https://childcare-during-covid.org/</a:t>
            </a:r>
            <a:r>
              <a:rPr lang="en-GB" sz="2400">
                <a:latin typeface="Calibri" panose="020F0502020204030204" pitchFamily="34" charset="0"/>
                <a:cs typeface="Calibri" panose="020F0502020204030204" pitchFamily="34" charset="0"/>
              </a:rPr>
              <a:t> </a:t>
            </a:r>
          </a:p>
          <a:p>
            <a:pPr fontAlgn="base">
              <a:spcAft>
                <a:spcPts val="300"/>
              </a:spcAft>
            </a:pPr>
            <a:r>
              <a:rPr lang="en-GB" sz="2400" b="1">
                <a:latin typeface="Calibri" panose="020F0502020204030204" pitchFamily="34" charset="0"/>
                <a:cs typeface="Calibri" panose="020F0502020204030204" pitchFamily="34" charset="0"/>
              </a:rPr>
              <a:t>Twitter</a:t>
            </a:r>
            <a:r>
              <a:rPr lang="en-GB" sz="2400">
                <a:latin typeface="Calibri" panose="020F0502020204030204" pitchFamily="34" charset="0"/>
                <a:cs typeface="Calibri" panose="020F0502020204030204" pitchFamily="34" charset="0"/>
              </a:rPr>
              <a:t>: 	</a:t>
            </a:r>
            <a:r>
              <a:rPr lang="en-GB" sz="2400">
                <a:latin typeface="Calibri" panose="020F0502020204030204" pitchFamily="34" charset="0"/>
                <a:cs typeface="Calibri" panose="020F0502020204030204" pitchFamily="34" charset="0"/>
                <a:hlinkClick r:id="rId5"/>
              </a:rPr>
              <a:t>@</a:t>
            </a:r>
            <a:r>
              <a:rPr lang="en-GB" sz="2400" err="1">
                <a:latin typeface="Calibri" panose="020F0502020204030204" pitchFamily="34" charset="0"/>
                <a:cs typeface="Calibri" panose="020F0502020204030204" pitchFamily="34" charset="0"/>
                <a:hlinkClick r:id="rId5"/>
              </a:rPr>
              <a:t>ChildcareCovid</a:t>
            </a:r>
            <a:endParaRPr lang="en-GB" sz="2400">
              <a:latin typeface="Calibri" panose="020F0502020204030204" pitchFamily="34" charset="0"/>
              <a:cs typeface="Calibri" panose="020F0502020204030204" pitchFamily="34" charset="0"/>
            </a:endParaRPr>
          </a:p>
          <a:p>
            <a:endParaRPr lang="en-GB" sz="2400">
              <a:latin typeface="Calibri" panose="020F0502020204030204" pitchFamily="34" charset="0"/>
              <a:cs typeface="Calibri" panose="020F0502020204030204" pitchFamily="34" charset="0"/>
            </a:endParaRPr>
          </a:p>
        </p:txBody>
      </p:sp>
      <p:pic>
        <p:nvPicPr>
          <p:cNvPr id="2052" name="Picture 4" descr="https://i1.wp.com/childcare-during-covid.org/wp-content/uploads/2020/10/Leeds_high-res.png?fit=300%2C120&amp;ssl=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1462" y="3660681"/>
            <a:ext cx="2857500" cy="114300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s://i2.wp.com/childcare-during-covid.org/wp-content/uploads/2020/10/Logo20-20colour20PNG.png?fit=300%2C120&amp;ssl=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51225" y="3859551"/>
            <a:ext cx="2597150" cy="9017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https://i2.wp.com/childcare-during-covid.org/wp-content/uploads/2020/10/Logo20-20colour20PNG.png?fit=300%2C120&amp;ssl=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4075" y="8675688"/>
            <a:ext cx="2597150" cy="9906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8" descr="https://i2.wp.com/childcare-during-covid.org/wp-content/uploads/2020/10/UKRI_ESR_Council-Logo_Horiz-RGB.png?fit=300%2C120&amp;ssl=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62675" y="3738900"/>
            <a:ext cx="2857500" cy="1143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09318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a:solidFill>
                  <a:srgbClr val="0070C0"/>
                </a:solidFill>
                <a:latin typeface="Calibri" panose="020F0502020204030204" pitchFamily="34" charset="0"/>
                <a:cs typeface="Calibri" panose="020F0502020204030204" pitchFamily="34" charset="0"/>
              </a:rPr>
              <a:t>Appendix: How had weekly hours changed as a result of COVID?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64766643"/>
              </p:ext>
            </p:extLst>
          </p:nvPr>
        </p:nvGraphicFramePr>
        <p:xfrm>
          <a:off x="323850" y="1295400"/>
          <a:ext cx="8496300" cy="42481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83552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a:solidFill>
                  <a:srgbClr val="0070C0"/>
                </a:solidFill>
                <a:latin typeface="Calibri"/>
                <a:cs typeface="Calibri"/>
              </a:rPr>
              <a:t>Background</a:t>
            </a:r>
            <a:endParaRPr lang="en-GB" sz="3600" b="1">
              <a:solidFill>
                <a:srgbClr val="0070C0"/>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vert="horz" lIns="0" tIns="0" rIns="0" bIns="0" rtlCol="0" anchor="t">
            <a:noAutofit/>
          </a:bodyPr>
          <a:lstStyle/>
          <a:p>
            <a:pPr>
              <a:spcAft>
                <a:spcPts val="1200"/>
              </a:spcAft>
            </a:pPr>
            <a:endParaRPr lang="en-GB" sz="2100" b="0">
              <a:latin typeface="Calibri" panose="020F0502020204030204" pitchFamily="34" charset="0"/>
              <a:cs typeface="Calibri" panose="020F0502020204030204" pitchFamily="34" charset="0"/>
            </a:endParaRPr>
          </a:p>
          <a:p>
            <a:endParaRPr lang="en-GB" sz="2000" b="0">
              <a:latin typeface="Calibri"/>
              <a:cs typeface="Calibri"/>
            </a:endParaRPr>
          </a:p>
          <a:p>
            <a:endParaRPr lang="en-GB" sz="2000" b="0">
              <a:latin typeface="Calibri" panose="020F0502020204030204" pitchFamily="34" charset="0"/>
              <a:cs typeface="Calibri" panose="020F0502020204030204" pitchFamily="34" charset="0"/>
            </a:endParaRPr>
          </a:p>
          <a:p>
            <a:endParaRPr lang="en-GB"/>
          </a:p>
        </p:txBody>
      </p:sp>
      <p:sp>
        <p:nvSpPr>
          <p:cNvPr id="6" name="TextBox 5">
            <a:extLst>
              <a:ext uri="{FF2B5EF4-FFF2-40B4-BE49-F238E27FC236}">
                <a16:creationId xmlns:a16="http://schemas.microsoft.com/office/drawing/2014/main" id="{FF884EFB-6D94-4314-BE8A-94E4B5A5DE69}"/>
              </a:ext>
            </a:extLst>
          </p:cNvPr>
          <p:cNvSpPr txBox="1"/>
          <p:nvPr/>
        </p:nvSpPr>
        <p:spPr>
          <a:xfrm>
            <a:off x="246807" y="1167276"/>
            <a:ext cx="8569465" cy="4462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spcAft>
                <a:spcPts val="1000"/>
              </a:spcAft>
              <a:buFont typeface="Arial"/>
              <a:buChar char="•"/>
            </a:pPr>
            <a:r>
              <a:rPr lang="en-US">
                <a:latin typeface="Calibri"/>
                <a:cs typeface="Calibri"/>
              </a:rPr>
              <a:t>Covid-19 has put significant demands on ECEC across England &amp; Wales</a:t>
            </a:r>
            <a:endParaRPr lang="en-US">
              <a:cs typeface="Arial" panose="020B0604020202020204"/>
            </a:endParaRPr>
          </a:p>
          <a:p>
            <a:pPr marL="285750" indent="-285750">
              <a:spcAft>
                <a:spcPts val="1000"/>
              </a:spcAft>
              <a:buFont typeface="Arial"/>
              <a:buChar char="•"/>
            </a:pPr>
            <a:r>
              <a:rPr lang="en-US">
                <a:latin typeface="Calibri"/>
                <a:cs typeface="Calibri"/>
              </a:rPr>
              <a:t>It has exacerbated existing inequalities and weaknesses - potentially affecting the quality of education &amp; care that is provided</a:t>
            </a:r>
          </a:p>
          <a:p>
            <a:pPr marL="285750" indent="-285750">
              <a:spcAft>
                <a:spcPts val="600"/>
              </a:spcAft>
              <a:buFont typeface="Arial"/>
              <a:buChar char="•"/>
            </a:pPr>
            <a:r>
              <a:rPr lang="en-US">
                <a:latin typeface="Calibri"/>
                <a:cs typeface="Calibri"/>
              </a:rPr>
              <a:t>Historically, ECEC has been undervalued and underfunded </a:t>
            </a:r>
          </a:p>
          <a:p>
            <a:pPr marL="742950" lvl="1" indent="-285750">
              <a:spcAft>
                <a:spcPts val="600"/>
              </a:spcAft>
              <a:buFont typeface="Wingdings"/>
              <a:buChar char="Ø"/>
            </a:pPr>
            <a:r>
              <a:rPr lang="en-US">
                <a:latin typeface="Calibri"/>
                <a:cs typeface="Calibri"/>
              </a:rPr>
              <a:t>It is unaffordable for many families</a:t>
            </a:r>
          </a:p>
          <a:p>
            <a:pPr marL="742950" lvl="1" indent="-285750">
              <a:spcAft>
                <a:spcPts val="600"/>
              </a:spcAft>
              <a:buFont typeface="Wingdings"/>
              <a:buChar char="Ø"/>
            </a:pPr>
            <a:r>
              <a:rPr lang="en-US">
                <a:latin typeface="Calibri"/>
                <a:cs typeface="Calibri"/>
              </a:rPr>
              <a:t>Free statutory entitlements do not always cover the cost of delivering a place</a:t>
            </a:r>
          </a:p>
          <a:p>
            <a:pPr marL="742950" lvl="1" indent="-285750">
              <a:spcAft>
                <a:spcPts val="1200"/>
              </a:spcAft>
              <a:buFont typeface="Wingdings"/>
              <a:buChar char="Ø"/>
            </a:pPr>
            <a:r>
              <a:rPr lang="en-US">
                <a:latin typeface="Calibri"/>
                <a:cs typeface="Calibri"/>
              </a:rPr>
              <a:t>Access is unequal</a:t>
            </a:r>
          </a:p>
          <a:p>
            <a:pPr marL="285750" indent="-285750">
              <a:spcAft>
                <a:spcPts val="1000"/>
              </a:spcAft>
              <a:buFont typeface="Arial"/>
              <a:buChar char="•"/>
            </a:pPr>
            <a:r>
              <a:rPr lang="en-US">
                <a:latin typeface="Calibri"/>
                <a:cs typeface="Calibri"/>
              </a:rPr>
              <a:t>ECEC practitioners (95% of whom are women) have been classed as ‘essential’ throughout the pandemic albeit not treated as such e.g. minimum wage, reliance on SSP; excluded from govt support)</a:t>
            </a:r>
          </a:p>
          <a:p>
            <a:pPr marL="285750" indent="-285750">
              <a:spcAft>
                <a:spcPts val="600"/>
              </a:spcAft>
              <a:buFont typeface="Arial"/>
              <a:buChar char="•"/>
            </a:pPr>
            <a:r>
              <a:rPr lang="en-US" b="1">
                <a:latin typeface="Calibri"/>
                <a:cs typeface="Calibri"/>
              </a:rPr>
              <a:t>Raises Q’s: Is the ECEC sector able to navigate the disruptions caused by COVID-19? What are providers doing to managing those disruptions? What does this mean for safety and the sustainability of the sector?</a:t>
            </a:r>
            <a:endParaRPr lang="en-US">
              <a:cs typeface="Arial" panose="020B0604020202020204"/>
            </a:endParaRPr>
          </a:p>
        </p:txBody>
      </p:sp>
    </p:spTree>
    <p:extLst>
      <p:ext uri="{BB962C8B-B14F-4D97-AF65-F5344CB8AC3E}">
        <p14:creationId xmlns:p14="http://schemas.microsoft.com/office/powerpoint/2010/main" val="16945857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b="1">
                <a:solidFill>
                  <a:srgbClr val="0070C0"/>
                </a:solidFill>
                <a:latin typeface="Calibri" panose="020F0502020204030204" pitchFamily="34" charset="0"/>
                <a:cs typeface="Calibri" panose="020F0502020204030204" pitchFamily="34" charset="0"/>
              </a:rPr>
              <a:t>How did COVID affect Childminder concerns for the wellbeing of the children in their care?</a:t>
            </a:r>
          </a:p>
        </p:txBody>
      </p:sp>
      <p:graphicFrame>
        <p:nvGraphicFramePr>
          <p:cNvPr id="4" name="Content Placeholder 3"/>
          <p:cNvGraphicFramePr>
            <a:graphicFrameLocks noGrp="1"/>
          </p:cNvGraphicFramePr>
          <p:nvPr>
            <p:ph idx="1"/>
          </p:nvPr>
        </p:nvGraphicFramePr>
        <p:xfrm>
          <a:off x="315228" y="1353143"/>
          <a:ext cx="8489138" cy="2270846"/>
        </p:xfrm>
        <a:graphic>
          <a:graphicData uri="http://schemas.openxmlformats.org/drawingml/2006/table">
            <a:tbl>
              <a:tblPr firstRow="1" firstCol="1" bandRow="1">
                <a:tableStyleId>{5940675A-B579-460E-94D1-54222C63F5DA}</a:tableStyleId>
              </a:tblPr>
              <a:tblGrid>
                <a:gridCol w="4734444">
                  <a:extLst>
                    <a:ext uri="{9D8B030D-6E8A-4147-A177-3AD203B41FA5}">
                      <a16:colId xmlns:a16="http://schemas.microsoft.com/office/drawing/2014/main" val="29083360"/>
                    </a:ext>
                  </a:extLst>
                </a:gridCol>
                <a:gridCol w="1897038">
                  <a:extLst>
                    <a:ext uri="{9D8B030D-6E8A-4147-A177-3AD203B41FA5}">
                      <a16:colId xmlns:a16="http://schemas.microsoft.com/office/drawing/2014/main" val="660846309"/>
                    </a:ext>
                  </a:extLst>
                </a:gridCol>
                <a:gridCol w="1857656">
                  <a:extLst>
                    <a:ext uri="{9D8B030D-6E8A-4147-A177-3AD203B41FA5}">
                      <a16:colId xmlns:a16="http://schemas.microsoft.com/office/drawing/2014/main" val="269948438"/>
                    </a:ext>
                  </a:extLst>
                </a:gridCol>
              </a:tblGrid>
              <a:tr h="378821">
                <a:tc>
                  <a:txBody>
                    <a:bodyPr/>
                    <a:lstStyle/>
                    <a:p>
                      <a:pPr>
                        <a:lnSpc>
                          <a:spcPct val="107000"/>
                        </a:lnSpc>
                        <a:spcAft>
                          <a:spcPts val="0"/>
                        </a:spcAft>
                      </a:pPr>
                      <a:r>
                        <a:rPr lang="en-GB" sz="2000">
                          <a:effectLst/>
                        </a:rPr>
                        <a:t> </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2">
                        <a:lumMod val="40000"/>
                        <a:lumOff val="60000"/>
                      </a:schemeClr>
                    </a:solidFill>
                  </a:tcPr>
                </a:tc>
                <a:tc>
                  <a:txBody>
                    <a:bodyPr/>
                    <a:lstStyle/>
                    <a:p>
                      <a:pPr algn="ctr">
                        <a:lnSpc>
                          <a:spcPct val="107000"/>
                        </a:lnSpc>
                        <a:spcAft>
                          <a:spcPts val="0"/>
                        </a:spcAft>
                      </a:pPr>
                      <a:r>
                        <a:rPr lang="en-GB" sz="2000" b="1">
                          <a:effectLst/>
                        </a:rPr>
                        <a:t>Wave 1</a:t>
                      </a:r>
                      <a:endParaRPr lang="en-GB" sz="20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2">
                        <a:lumMod val="40000"/>
                        <a:lumOff val="60000"/>
                      </a:schemeClr>
                    </a:solidFill>
                  </a:tcPr>
                </a:tc>
                <a:tc>
                  <a:txBody>
                    <a:bodyPr/>
                    <a:lstStyle/>
                    <a:p>
                      <a:pPr algn="ctr">
                        <a:lnSpc>
                          <a:spcPct val="107000"/>
                        </a:lnSpc>
                        <a:spcAft>
                          <a:spcPts val="0"/>
                        </a:spcAft>
                      </a:pPr>
                      <a:r>
                        <a:rPr lang="en-GB" sz="2000" b="1">
                          <a:effectLst/>
                        </a:rPr>
                        <a:t>Wave 2</a:t>
                      </a:r>
                      <a:endParaRPr lang="en-GB" sz="20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2">
                        <a:lumMod val="40000"/>
                        <a:lumOff val="60000"/>
                      </a:schemeClr>
                    </a:solidFill>
                  </a:tcPr>
                </a:tc>
                <a:extLst>
                  <a:ext uri="{0D108BD9-81ED-4DB2-BD59-A6C34878D82A}">
                    <a16:rowId xmlns:a16="http://schemas.microsoft.com/office/drawing/2014/main" val="3846621907"/>
                  </a:ext>
                </a:extLst>
              </a:tr>
              <a:tr h="370561">
                <a:tc>
                  <a:txBody>
                    <a:bodyPr/>
                    <a:lstStyle/>
                    <a:p>
                      <a:pPr>
                        <a:lnSpc>
                          <a:spcPct val="107000"/>
                        </a:lnSpc>
                        <a:spcAft>
                          <a:spcPts val="0"/>
                        </a:spcAft>
                      </a:pPr>
                      <a:r>
                        <a:rPr lang="en-GB" sz="2000">
                          <a:effectLst/>
                        </a:rPr>
                        <a:t>Concerned</a:t>
                      </a:r>
                      <a:r>
                        <a:rPr lang="en-GB" sz="2000" baseline="0">
                          <a:effectLst/>
                        </a:rPr>
                        <a:t> for children’s wellbeing*</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rPr>
                        <a:t>31% (n=208)</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b="0">
                          <a:effectLst/>
                        </a:rPr>
                        <a:t>51% (n=276)</a:t>
                      </a:r>
                      <a:endParaRPr lang="en-GB"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921835086"/>
                  </a:ext>
                </a:extLst>
              </a:tr>
              <a:tr h="760732">
                <a:tc>
                  <a:txBody>
                    <a:bodyPr/>
                    <a:lstStyle/>
                    <a:p>
                      <a:pPr>
                        <a:lnSpc>
                          <a:spcPct val="107000"/>
                        </a:lnSpc>
                        <a:spcAft>
                          <a:spcPts val="0"/>
                        </a:spcAft>
                      </a:pPr>
                      <a:r>
                        <a:rPr lang="en-GB" sz="2000">
                          <a:effectLst/>
                        </a:rPr>
                        <a:t>The number of children whose wellbeing I am concerned about has increased</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rPr>
                        <a:t>96.2%</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rPr>
                        <a:t>61.2%</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004997267"/>
                  </a:ext>
                </a:extLst>
              </a:tr>
              <a:tr h="760732">
                <a:tc>
                  <a:txBody>
                    <a:bodyPr/>
                    <a:lstStyle/>
                    <a:p>
                      <a:pPr>
                        <a:lnSpc>
                          <a:spcPct val="107000"/>
                        </a:lnSpc>
                        <a:spcAft>
                          <a:spcPts val="0"/>
                        </a:spcAft>
                      </a:pPr>
                      <a:r>
                        <a:rPr lang="en-GB" sz="2000">
                          <a:effectLst/>
                        </a:rPr>
                        <a:t>The degree of children’s wellbeing I am concerned about has increased</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rPr>
                        <a:t>--</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rPr>
                        <a:t>58.3%</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398290149"/>
                  </a:ext>
                </a:extLst>
              </a:tr>
            </a:tbl>
          </a:graphicData>
        </a:graphic>
      </p:graphicFrame>
      <p:sp>
        <p:nvSpPr>
          <p:cNvPr id="5" name="TextBox 4"/>
          <p:cNvSpPr txBox="1"/>
          <p:nvPr/>
        </p:nvSpPr>
        <p:spPr>
          <a:xfrm>
            <a:off x="315228" y="3760721"/>
            <a:ext cx="8717738" cy="961802"/>
          </a:xfrm>
          <a:prstGeom prst="rect">
            <a:avLst/>
          </a:prstGeom>
          <a:noFill/>
        </p:spPr>
        <p:txBody>
          <a:bodyPr wrap="square" rtlCol="0">
            <a:spAutoFit/>
          </a:bodyPr>
          <a:lstStyle/>
          <a:p>
            <a:pPr>
              <a:spcAft>
                <a:spcPts val="300"/>
              </a:spcAft>
            </a:pPr>
            <a:r>
              <a:rPr lang="en-GB" b="1" u="sng">
                <a:latin typeface="Calibri" panose="020F0502020204030204" pitchFamily="34" charset="0"/>
                <a:cs typeface="Calibri" panose="020F0502020204030204" pitchFamily="34" charset="0"/>
              </a:rPr>
              <a:t>*Q1 worded differently in wave 1 and 2:</a:t>
            </a:r>
          </a:p>
          <a:p>
            <a:pPr>
              <a:spcAft>
                <a:spcPts val="300"/>
              </a:spcAft>
            </a:pPr>
            <a:r>
              <a:rPr lang="en-GB">
                <a:latin typeface="Calibri" panose="020F0502020204030204" pitchFamily="34" charset="0"/>
                <a:cs typeface="Calibri" panose="020F0502020204030204" pitchFamily="34" charset="0"/>
              </a:rPr>
              <a:t>Wave 1 asks if Covid-19 has affected the </a:t>
            </a:r>
            <a:r>
              <a:rPr lang="en-GB" i="1">
                <a:latin typeface="Calibri" panose="020F0502020204030204" pitchFamily="34" charset="0"/>
                <a:cs typeface="Calibri" panose="020F0502020204030204" pitchFamily="34" charset="0"/>
              </a:rPr>
              <a:t>number</a:t>
            </a:r>
            <a:r>
              <a:rPr lang="en-GB">
                <a:latin typeface="Calibri" panose="020F0502020204030204" pitchFamily="34" charset="0"/>
                <a:cs typeface="Calibri" panose="020F0502020204030204" pitchFamily="34" charset="0"/>
              </a:rPr>
              <a:t> of children whose wellbeing is of concern. Wave 2 asks if Covid-19 has affected concern for children’s wellbeing since Jan 2021.</a:t>
            </a:r>
          </a:p>
        </p:txBody>
      </p:sp>
    </p:spTree>
    <p:extLst>
      <p:ext uri="{BB962C8B-B14F-4D97-AF65-F5344CB8AC3E}">
        <p14:creationId xmlns:p14="http://schemas.microsoft.com/office/powerpoint/2010/main" val="1418627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a:solidFill>
                  <a:srgbClr val="0070C0"/>
                </a:solidFill>
                <a:latin typeface="Calibri"/>
                <a:cs typeface="Calibri"/>
              </a:rPr>
              <a:t>           </a:t>
            </a:r>
            <a:r>
              <a:rPr lang="en-GB" sz="2800" b="1">
                <a:solidFill>
                  <a:srgbClr val="0070C0"/>
                </a:solidFill>
                <a:latin typeface="Calibri"/>
                <a:cs typeface="Calibri"/>
              </a:rPr>
              <a:t>Childcare During Covid19 project</a:t>
            </a:r>
            <a:endParaRPr lang="en-GB" sz="2800">
              <a:latin typeface="Calibri"/>
              <a:cs typeface="Calibri"/>
            </a:endParaRPr>
          </a:p>
        </p:txBody>
      </p:sp>
      <p:sp>
        <p:nvSpPr>
          <p:cNvPr id="3" name="Content Placeholder 2"/>
          <p:cNvSpPr>
            <a:spLocks noGrp="1"/>
          </p:cNvSpPr>
          <p:nvPr>
            <p:ph idx="1"/>
          </p:nvPr>
        </p:nvSpPr>
        <p:spPr>
          <a:xfrm>
            <a:off x="256006" y="1296000"/>
            <a:ext cx="8651984" cy="4248000"/>
          </a:xfrm>
        </p:spPr>
        <p:txBody>
          <a:bodyPr vert="horz" lIns="0" tIns="0" rIns="0" bIns="0" rtlCol="0" anchor="t">
            <a:noAutofit/>
          </a:bodyPr>
          <a:lstStyle/>
          <a:p>
            <a:pPr>
              <a:spcAft>
                <a:spcPts val="600"/>
              </a:spcAft>
            </a:pPr>
            <a:r>
              <a:rPr lang="en-GB" sz="2400" dirty="0">
                <a:latin typeface="Calibri"/>
                <a:cs typeface="Calibri"/>
              </a:rPr>
              <a:t>WP1: </a:t>
            </a:r>
            <a:r>
              <a:rPr lang="en-GB" sz="2400" b="0" dirty="0">
                <a:latin typeface="Calibri"/>
                <a:cs typeface="Calibri"/>
              </a:rPr>
              <a:t>Nursery managers and childcare practitioners</a:t>
            </a:r>
          </a:p>
          <a:p>
            <a:pPr>
              <a:spcAft>
                <a:spcPts val="600"/>
              </a:spcAft>
            </a:pPr>
            <a:r>
              <a:rPr lang="en-GB" sz="2400" u="sng" dirty="0">
                <a:solidFill>
                  <a:srgbClr val="7030A0"/>
                </a:solidFill>
                <a:latin typeface="Calibri"/>
                <a:cs typeface="Calibri"/>
              </a:rPr>
              <a:t>WP2: Childminders </a:t>
            </a:r>
            <a:r>
              <a:rPr lang="en-GB" sz="2400" dirty="0">
                <a:latin typeface="Calibri"/>
                <a:cs typeface="Calibri"/>
              </a:rPr>
              <a:t>a</a:t>
            </a:r>
            <a:r>
              <a:rPr lang="en-GB" sz="2400" b="0" dirty="0">
                <a:latin typeface="Calibri"/>
                <a:cs typeface="Calibri"/>
              </a:rPr>
              <a:t>nd nannies</a:t>
            </a:r>
          </a:p>
          <a:p>
            <a:pPr>
              <a:spcAft>
                <a:spcPts val="600"/>
              </a:spcAft>
            </a:pPr>
            <a:r>
              <a:rPr lang="en-GB" sz="2400" dirty="0">
                <a:solidFill>
                  <a:schemeClr val="tx1">
                    <a:lumMod val="95000"/>
                    <a:lumOff val="5000"/>
                  </a:schemeClr>
                </a:solidFill>
                <a:latin typeface="Calibri"/>
                <a:cs typeface="Calibri"/>
              </a:rPr>
              <a:t>WP3</a:t>
            </a:r>
            <a:r>
              <a:rPr lang="en-GB" sz="2400" b="0" dirty="0">
                <a:solidFill>
                  <a:schemeClr val="tx1">
                    <a:lumMod val="95000"/>
                    <a:lumOff val="5000"/>
                  </a:schemeClr>
                </a:solidFill>
                <a:latin typeface="Calibri"/>
                <a:cs typeface="Calibri"/>
              </a:rPr>
              <a:t>: </a:t>
            </a:r>
            <a:r>
              <a:rPr lang="en-GB" sz="2400" b="0" dirty="0">
                <a:latin typeface="Calibri"/>
                <a:cs typeface="Calibri"/>
              </a:rPr>
              <a:t>Parents and grandparents</a:t>
            </a:r>
          </a:p>
          <a:p>
            <a:pPr>
              <a:spcAft>
                <a:spcPts val="1200"/>
              </a:spcAft>
            </a:pPr>
            <a:r>
              <a:rPr lang="en-GB" sz="2400" dirty="0">
                <a:latin typeface="Calibri"/>
                <a:cs typeface="Calibri"/>
              </a:rPr>
              <a:t>WP4</a:t>
            </a:r>
            <a:r>
              <a:rPr lang="en-GB" sz="2400" b="0" dirty="0">
                <a:latin typeface="Calibri"/>
                <a:cs typeface="Calibri"/>
              </a:rPr>
              <a:t>: Comparative policy framework case studies</a:t>
            </a:r>
          </a:p>
          <a:p>
            <a:pPr>
              <a:spcAft>
                <a:spcPts val="1200"/>
              </a:spcAft>
            </a:pPr>
            <a:r>
              <a:rPr lang="en-GB" sz="2400" b="0" dirty="0">
                <a:latin typeface="Calibri"/>
                <a:cs typeface="Calibri"/>
              </a:rPr>
              <a:t>Two waves of data collection:</a:t>
            </a:r>
          </a:p>
          <a:p>
            <a:pPr lvl="1">
              <a:spcAft>
                <a:spcPts val="600"/>
              </a:spcAft>
            </a:pPr>
            <a:r>
              <a:rPr lang="en-GB" sz="2400" b="1" dirty="0">
                <a:latin typeface="Calibri"/>
                <a:cs typeface="Calibri"/>
              </a:rPr>
              <a:t>Wave 1: </a:t>
            </a:r>
            <a:r>
              <a:rPr lang="en-GB" sz="2400" b="0" dirty="0">
                <a:latin typeface="Calibri"/>
                <a:cs typeface="Calibri"/>
              </a:rPr>
              <a:t>January-March 2021</a:t>
            </a:r>
            <a:r>
              <a:rPr lang="en-GB" sz="2400" b="1" dirty="0">
                <a:latin typeface="Calibri"/>
                <a:cs typeface="Calibri"/>
              </a:rPr>
              <a:t> </a:t>
            </a:r>
            <a:r>
              <a:rPr lang="en-GB" sz="2400" b="0" dirty="0">
                <a:latin typeface="Calibri"/>
                <a:cs typeface="Calibri"/>
              </a:rPr>
              <a:t>	</a:t>
            </a:r>
          </a:p>
          <a:p>
            <a:pPr lvl="1">
              <a:spcAft>
                <a:spcPts val="600"/>
              </a:spcAft>
            </a:pPr>
            <a:r>
              <a:rPr lang="en-GB" sz="2400" b="1" dirty="0">
                <a:latin typeface="Calibri"/>
                <a:cs typeface="Calibri"/>
              </a:rPr>
              <a:t>Wave 2: </a:t>
            </a:r>
            <a:r>
              <a:rPr lang="en-GB" sz="2400" dirty="0">
                <a:latin typeface="Calibri"/>
                <a:cs typeface="Calibri"/>
              </a:rPr>
              <a:t>August-October 2021 </a:t>
            </a:r>
          </a:p>
          <a:p>
            <a:pPr lvl="2">
              <a:spcAft>
                <a:spcPts val="600"/>
              </a:spcAft>
              <a:buFont typeface="Wingdings" panose="05000000000000000000" pitchFamily="2" charset="2"/>
              <a:buChar char="Ø"/>
            </a:pPr>
            <a:r>
              <a:rPr lang="en-GB" sz="2400" dirty="0">
                <a:latin typeface="Calibri"/>
                <a:cs typeface="Calibri"/>
              </a:rPr>
              <a:t>4 surveys: +3K (</a:t>
            </a:r>
            <a:r>
              <a:rPr lang="en-GB" sz="2000" dirty="0">
                <a:latin typeface="Calibri"/>
                <a:cs typeface="Calibri"/>
              </a:rPr>
              <a:t>wave 1</a:t>
            </a:r>
            <a:r>
              <a:rPr lang="en-GB" sz="2400" dirty="0">
                <a:latin typeface="Calibri"/>
                <a:cs typeface="Calibri"/>
              </a:rPr>
              <a:t>) +2.5K (</a:t>
            </a:r>
            <a:r>
              <a:rPr lang="en-GB" sz="2000" dirty="0">
                <a:latin typeface="Calibri"/>
                <a:cs typeface="Calibri"/>
              </a:rPr>
              <a:t>wave 2</a:t>
            </a:r>
            <a:r>
              <a:rPr lang="en-GB" sz="2400" dirty="0">
                <a:latin typeface="Calibri"/>
                <a:cs typeface="Calibri"/>
              </a:rPr>
              <a:t>) respondents across all WPs)</a:t>
            </a:r>
          </a:p>
          <a:p>
            <a:pPr lvl="2">
              <a:spcAft>
                <a:spcPts val="600"/>
              </a:spcAft>
              <a:buFont typeface="Wingdings" panose="05000000000000000000" pitchFamily="2" charset="2"/>
              <a:buChar char="Ø"/>
            </a:pPr>
            <a:r>
              <a:rPr lang="en-GB" sz="2400" dirty="0">
                <a:latin typeface="Calibri"/>
                <a:cs typeface="Calibri"/>
              </a:rPr>
              <a:t>300+ in-depth interviews across both waves</a:t>
            </a:r>
            <a:endParaRPr lang="en-GB" sz="2400" dirty="0">
              <a:solidFill>
                <a:srgbClr val="FF0000"/>
              </a:solidFill>
              <a:latin typeface="Calibri"/>
              <a:cs typeface="Calibri"/>
            </a:endParaRPr>
          </a:p>
          <a:p>
            <a:pPr lvl="2">
              <a:spcAft>
                <a:spcPts val="600"/>
              </a:spcAft>
              <a:buFont typeface="Wingdings" panose="05000000000000000000" pitchFamily="2" charset="2"/>
              <a:buChar char="Ø"/>
            </a:pPr>
            <a:endParaRPr lang="en-GB" sz="2400">
              <a:latin typeface="Calibri"/>
              <a:cs typeface="Calibri"/>
            </a:endParaRPr>
          </a:p>
          <a:p>
            <a:pPr lvl="1">
              <a:spcAft>
                <a:spcPts val="600"/>
              </a:spcAft>
            </a:pPr>
            <a:endParaRPr lang="en-GB" sz="2400">
              <a:latin typeface="Calibri"/>
              <a:cs typeface="Calibri"/>
            </a:endParaRPr>
          </a:p>
        </p:txBody>
      </p:sp>
      <p:pic>
        <p:nvPicPr>
          <p:cNvPr id="5" name="Picture 2" descr="Childcare During COVID-19">
            <a:extLst>
              <a:ext uri="{FF2B5EF4-FFF2-40B4-BE49-F238E27FC236}">
                <a16:creationId xmlns:a16="http://schemas.microsoft.com/office/drawing/2014/main" id="{B6BC38E9-1032-40C0-BD7A-DE5CFD9026AD}"/>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256006" y="126237"/>
            <a:ext cx="1022658" cy="893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3288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a:solidFill>
                  <a:srgbClr val="0070C0"/>
                </a:solidFill>
                <a:latin typeface="Calibri"/>
                <a:cs typeface="Calibri"/>
              </a:rPr>
              <a:t>Policy context – England &amp; Wales</a:t>
            </a:r>
          </a:p>
        </p:txBody>
      </p:sp>
      <p:sp>
        <p:nvSpPr>
          <p:cNvPr id="3" name="Content Placeholder 2"/>
          <p:cNvSpPr>
            <a:spLocks noGrp="1"/>
          </p:cNvSpPr>
          <p:nvPr>
            <p:ph idx="1"/>
          </p:nvPr>
        </p:nvSpPr>
        <p:spPr>
          <a:xfrm>
            <a:off x="323850" y="1198179"/>
            <a:ext cx="8496300" cy="4601730"/>
          </a:xfrm>
        </p:spPr>
        <p:txBody>
          <a:bodyPr vert="horz" lIns="0" tIns="0" rIns="0" bIns="0" rtlCol="0" anchor="t">
            <a:noAutofit/>
          </a:bodyPr>
          <a:lstStyle/>
          <a:p>
            <a:pPr marL="0" indent="0">
              <a:spcAft>
                <a:spcPts val="600"/>
              </a:spcAft>
              <a:buNone/>
            </a:pPr>
            <a:r>
              <a:rPr lang="en-GB" sz="2100">
                <a:solidFill>
                  <a:srgbClr val="0070C0"/>
                </a:solidFill>
                <a:latin typeface="Calibri"/>
                <a:cs typeface="Calibri"/>
              </a:rPr>
              <a:t>England</a:t>
            </a:r>
          </a:p>
          <a:p>
            <a:pPr>
              <a:spcAft>
                <a:spcPts val="600"/>
              </a:spcAft>
            </a:pPr>
            <a:r>
              <a:rPr lang="en-GB" sz="2100">
                <a:latin typeface="Calibri"/>
                <a:cs typeface="Calibri"/>
              </a:rPr>
              <a:t>30 hours of free early education – </a:t>
            </a:r>
            <a:r>
              <a:rPr lang="en-GB" sz="2100" b="0">
                <a:latin typeface="Calibri"/>
                <a:cs typeface="Calibri"/>
              </a:rPr>
              <a:t>spread over 38 weeks of the year for eligible 3 &amp; 4 year olds. To qualify:</a:t>
            </a:r>
            <a:endParaRPr lang="en-US">
              <a:latin typeface="Calibri"/>
              <a:cs typeface="Calibri"/>
            </a:endParaRPr>
          </a:p>
          <a:p>
            <a:pPr lvl="1">
              <a:spcAft>
                <a:spcPts val="600"/>
              </a:spcAft>
            </a:pPr>
            <a:r>
              <a:rPr lang="en-GB" sz="2100">
                <a:latin typeface="Calibri"/>
                <a:cs typeface="Calibri"/>
              </a:rPr>
              <a:t>Parents must work at least 16 hours p/week &amp; earn the NMW or Living wage. </a:t>
            </a:r>
            <a:r>
              <a:rPr lang="en-GB" sz="2100" b="0">
                <a:latin typeface="Calibri"/>
                <a:cs typeface="Calibri"/>
              </a:rPr>
              <a:t>Upper income limit of £100,000 per parent.</a:t>
            </a:r>
          </a:p>
          <a:p>
            <a:pPr>
              <a:spcAft>
                <a:spcPts val="600"/>
              </a:spcAft>
            </a:pPr>
            <a:r>
              <a:rPr lang="en-GB" sz="2100">
                <a:latin typeface="Calibri"/>
                <a:cs typeface="Calibri"/>
              </a:rPr>
              <a:t>15 hours free early education for disadvantaged 2 year olds </a:t>
            </a:r>
          </a:p>
          <a:p>
            <a:pPr marL="0" indent="0">
              <a:spcAft>
                <a:spcPts val="600"/>
              </a:spcAft>
              <a:buNone/>
            </a:pPr>
            <a:r>
              <a:rPr lang="en-GB" sz="2100">
                <a:solidFill>
                  <a:srgbClr val="0070C0"/>
                </a:solidFill>
                <a:latin typeface="Calibri"/>
                <a:cs typeface="Calibri"/>
              </a:rPr>
              <a:t>Wales</a:t>
            </a:r>
          </a:p>
          <a:p>
            <a:pPr>
              <a:spcAft>
                <a:spcPts val="600"/>
              </a:spcAft>
            </a:pPr>
            <a:r>
              <a:rPr lang="en-GB" sz="2100">
                <a:latin typeface="Calibri"/>
                <a:cs typeface="Calibri"/>
              </a:rPr>
              <a:t>The Childcare Offer for Wales – </a:t>
            </a:r>
            <a:r>
              <a:rPr lang="en-GB" sz="2100" b="0">
                <a:latin typeface="Calibri"/>
                <a:cs typeface="Calibri"/>
              </a:rPr>
              <a:t>spread over 48 weeks of the year for eligible 3 &amp; 4 year olds. </a:t>
            </a:r>
          </a:p>
          <a:p>
            <a:pPr lvl="1">
              <a:spcAft>
                <a:spcPts val="600"/>
              </a:spcAft>
            </a:pPr>
            <a:r>
              <a:rPr lang="en-GB" sz="2100">
                <a:latin typeface="Calibri"/>
                <a:cs typeface="Calibri"/>
              </a:rPr>
              <a:t>Made up of 10 x hours Foundation Phase Nursery + 20 hours childcare</a:t>
            </a:r>
            <a:endParaRPr lang="en-GB" sz="2100" b="0">
              <a:latin typeface="Calibri"/>
              <a:cs typeface="Calibri"/>
            </a:endParaRPr>
          </a:p>
          <a:p>
            <a:pPr>
              <a:spcAft>
                <a:spcPts val="600"/>
              </a:spcAft>
            </a:pPr>
            <a:r>
              <a:rPr lang="en-GB" sz="2100">
                <a:latin typeface="Calibri"/>
                <a:cs typeface="Calibri"/>
              </a:rPr>
              <a:t>Flying Start </a:t>
            </a:r>
            <a:r>
              <a:rPr lang="en-GB" sz="2100" b="0">
                <a:latin typeface="Calibri"/>
                <a:cs typeface="Calibri"/>
              </a:rPr>
              <a:t>– targeted early years programme for 0-3 year olds living in the most deprived areas of Wales</a:t>
            </a:r>
            <a:r>
              <a:rPr lang="en-GB" sz="2100">
                <a:latin typeface="Calibri"/>
                <a:cs typeface="Calibri"/>
              </a:rPr>
              <a:t> </a:t>
            </a:r>
          </a:p>
        </p:txBody>
      </p:sp>
    </p:spTree>
    <p:extLst>
      <p:ext uri="{BB962C8B-B14F-4D97-AF65-F5344CB8AC3E}">
        <p14:creationId xmlns:p14="http://schemas.microsoft.com/office/powerpoint/2010/main" val="1182963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10561F-576F-49DB-80B0-68D863707CAB}"/>
              </a:ext>
            </a:extLst>
          </p:cNvPr>
          <p:cNvSpPr>
            <a:spLocks noGrp="1"/>
          </p:cNvSpPr>
          <p:nvPr>
            <p:ph type="title"/>
          </p:nvPr>
        </p:nvSpPr>
        <p:spPr>
          <a:xfrm>
            <a:off x="525229" y="174032"/>
            <a:ext cx="8174359" cy="569208"/>
          </a:xfrm>
        </p:spPr>
        <p:txBody>
          <a:bodyPr anchor="ctr">
            <a:normAutofit/>
          </a:bodyPr>
          <a:lstStyle/>
          <a:p>
            <a:pPr algn="ctr"/>
            <a:r>
              <a:rPr lang="en-GB" sz="3000" b="1">
                <a:solidFill>
                  <a:srgbClr val="0070C0"/>
                </a:solidFill>
                <a:latin typeface="Calibri"/>
                <a:cs typeface="Arial"/>
              </a:rPr>
              <a:t>ECEC availability and use during Covid-19 (England)</a:t>
            </a:r>
            <a:endParaRPr lang="en-GB" sz="3000" b="1">
              <a:solidFill>
                <a:srgbClr val="0070C0"/>
              </a:solidFill>
              <a:latin typeface="Calibri"/>
              <a:cs typeface="Calibri"/>
            </a:endParaRPr>
          </a:p>
        </p:txBody>
      </p:sp>
      <p:sp>
        <p:nvSpPr>
          <p:cNvPr id="8" name="TextBox 7">
            <a:extLst>
              <a:ext uri="{FF2B5EF4-FFF2-40B4-BE49-F238E27FC236}">
                <a16:creationId xmlns:a16="http://schemas.microsoft.com/office/drawing/2014/main" id="{14D8A33C-9A82-4983-81E3-EAC2E49EFAD1}"/>
              </a:ext>
            </a:extLst>
          </p:cNvPr>
          <p:cNvSpPr txBox="1"/>
          <p:nvPr/>
        </p:nvSpPr>
        <p:spPr>
          <a:xfrm>
            <a:off x="371764" y="5728855"/>
            <a:ext cx="8388928" cy="115416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GB" sz="1600">
                <a:latin typeface="Calibri"/>
                <a:cs typeface="Calibri"/>
              </a:rPr>
              <a:t>Note: Dates shown capture data reported during the second week of the month indicated</a:t>
            </a:r>
          </a:p>
          <a:p>
            <a:r>
              <a:rPr lang="en-GB" sz="1600">
                <a:latin typeface="Calibri"/>
                <a:cs typeface="Calibri"/>
              </a:rPr>
              <a:t>Source: </a:t>
            </a:r>
            <a:r>
              <a:rPr lang="en-GB" sz="1600">
                <a:latin typeface="Calibri"/>
                <a:ea typeface="+mn-lt"/>
                <a:cs typeface="+mn-lt"/>
                <a:hlinkClick r:id="rId3"/>
              </a:rPr>
              <a:t>https://explore-education-statistics.service.gov.uk/data-tables/permalink/63fab25e-9ad0-4236-9532-a1d94d173114</a:t>
            </a:r>
            <a:r>
              <a:rPr lang="en-GB" sz="1600">
                <a:latin typeface="Calibri"/>
                <a:ea typeface="+mn-lt"/>
                <a:cs typeface="+mn-lt"/>
              </a:rPr>
              <a:t> </a:t>
            </a:r>
            <a:endParaRPr lang="en-GB"/>
          </a:p>
          <a:p>
            <a:endParaRPr lang="en-GB" sz="1600">
              <a:latin typeface="Calibri"/>
              <a:cs typeface="Arial"/>
            </a:endParaRPr>
          </a:p>
        </p:txBody>
      </p:sp>
      <p:pic>
        <p:nvPicPr>
          <p:cNvPr id="9" name="Picture 9" descr="Chart, line chart&#10;&#10;Description automatically generated">
            <a:extLst>
              <a:ext uri="{FF2B5EF4-FFF2-40B4-BE49-F238E27FC236}">
                <a16:creationId xmlns:a16="http://schemas.microsoft.com/office/drawing/2014/main" id="{570316CD-C9C9-47E5-888E-4CBC89866B8B}"/>
              </a:ext>
            </a:extLst>
          </p:cNvPr>
          <p:cNvPicPr>
            <a:picLocks noChangeAspect="1"/>
          </p:cNvPicPr>
          <p:nvPr/>
        </p:nvPicPr>
        <p:blipFill>
          <a:blip r:embed="rId4"/>
          <a:stretch>
            <a:fillRect/>
          </a:stretch>
        </p:blipFill>
        <p:spPr>
          <a:xfrm>
            <a:off x="302492" y="841297"/>
            <a:ext cx="8458198" cy="4713588"/>
          </a:xfrm>
          <a:prstGeom prst="rect">
            <a:avLst/>
          </a:prstGeom>
        </p:spPr>
      </p:pic>
    </p:spTree>
    <p:extLst>
      <p:ext uri="{BB962C8B-B14F-4D97-AF65-F5344CB8AC3E}">
        <p14:creationId xmlns:p14="http://schemas.microsoft.com/office/powerpoint/2010/main" val="1268029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a:solidFill>
                  <a:srgbClr val="0070C0"/>
                </a:solidFill>
                <a:latin typeface="Calibri" panose="020F0502020204030204" pitchFamily="34" charset="0"/>
                <a:cs typeface="Calibri" panose="020F0502020204030204" pitchFamily="34" charset="0"/>
              </a:rPr>
              <a:t>Childminder survey sample</a:t>
            </a:r>
            <a:br>
              <a:rPr lang="en-GB" sz="2800" b="1">
                <a:solidFill>
                  <a:srgbClr val="0070C0"/>
                </a:solidFill>
                <a:latin typeface="Calibri" panose="020F0502020204030204" pitchFamily="34" charset="0"/>
                <a:cs typeface="Calibri" panose="020F0502020204030204" pitchFamily="34" charset="0"/>
              </a:rPr>
            </a:br>
            <a:r>
              <a:rPr lang="en-GB" sz="2400" b="1">
                <a:solidFill>
                  <a:srgbClr val="0070C0"/>
                </a:solidFill>
                <a:latin typeface="Calibri" panose="020F0502020204030204" pitchFamily="34" charset="0"/>
                <a:cs typeface="Calibri" panose="020F0502020204030204" pitchFamily="34" charset="0"/>
              </a:rPr>
              <a:t>Wave 1: </a:t>
            </a:r>
            <a:r>
              <a:rPr lang="en-GB" sz="2400" b="1" u="sng">
                <a:solidFill>
                  <a:srgbClr val="0070C0"/>
                </a:solidFill>
                <a:latin typeface="Calibri" panose="020F0502020204030204" pitchFamily="34" charset="0"/>
                <a:cs typeface="Calibri" panose="020F0502020204030204" pitchFamily="34" charset="0"/>
              </a:rPr>
              <a:t>Jan-Feb 2021</a:t>
            </a:r>
            <a:r>
              <a:rPr lang="en-GB" sz="2400" b="1">
                <a:solidFill>
                  <a:srgbClr val="0070C0"/>
                </a:solidFill>
                <a:latin typeface="Calibri" panose="020F0502020204030204" pitchFamily="34" charset="0"/>
                <a:cs typeface="Calibri" panose="020F0502020204030204" pitchFamily="34" charset="0"/>
              </a:rPr>
              <a:t>; Wave 2: </a:t>
            </a:r>
            <a:r>
              <a:rPr lang="en-GB" sz="2400" b="1" u="sng">
                <a:solidFill>
                  <a:srgbClr val="0070C0"/>
                </a:solidFill>
                <a:latin typeface="Calibri" panose="020F0502020204030204" pitchFamily="34" charset="0"/>
                <a:cs typeface="Calibri" panose="020F0502020204030204" pitchFamily="34" charset="0"/>
              </a:rPr>
              <a:t>Aug-Oct 2021</a:t>
            </a:r>
            <a:endParaRPr lang="en-GB" sz="2400" u="sng"/>
          </a:p>
        </p:txBody>
      </p:sp>
      <p:sp>
        <p:nvSpPr>
          <p:cNvPr id="3" name="Content Placeholder 2"/>
          <p:cNvSpPr>
            <a:spLocks noGrp="1"/>
          </p:cNvSpPr>
          <p:nvPr>
            <p:ph idx="1"/>
          </p:nvPr>
        </p:nvSpPr>
        <p:spPr>
          <a:xfrm>
            <a:off x="323850" y="1622774"/>
            <a:ext cx="8496300" cy="3921225"/>
          </a:xfrm>
        </p:spPr>
        <p:txBody>
          <a:bodyPr vert="horz" lIns="0" tIns="0" rIns="0" bIns="0" rtlCol="0" anchor="t">
            <a:noAutofit/>
          </a:bodyPr>
          <a:lstStyle/>
          <a:p>
            <a:pPr>
              <a:spcAft>
                <a:spcPts val="1200"/>
              </a:spcAft>
            </a:pPr>
            <a:endParaRPr lang="en-GB" b="0">
              <a:latin typeface="Calibri" panose="020F0502020204030204" pitchFamily="34" charset="0"/>
              <a:cs typeface="Calibri" panose="020F0502020204030204" pitchFamily="34" charset="0"/>
            </a:endParaRPr>
          </a:p>
          <a:p>
            <a:pPr>
              <a:spcAft>
                <a:spcPts val="1200"/>
              </a:spcAft>
            </a:pPr>
            <a:endParaRPr lang="en-GB" b="0">
              <a:latin typeface="Calibri" panose="020F0502020204030204" pitchFamily="34" charset="0"/>
              <a:cs typeface="Calibri" panose="020F0502020204030204" pitchFamily="34" charset="0"/>
            </a:endParaRPr>
          </a:p>
          <a:p>
            <a:pPr>
              <a:spcAft>
                <a:spcPts val="1200"/>
              </a:spcAft>
            </a:pPr>
            <a:endParaRPr lang="en-GB" b="0">
              <a:latin typeface="Calibri" panose="020F0502020204030204" pitchFamily="34" charset="0"/>
              <a:cs typeface="Calibri" panose="020F0502020204030204" pitchFamily="34" charset="0"/>
            </a:endParaRPr>
          </a:p>
          <a:p>
            <a:pPr>
              <a:spcAft>
                <a:spcPts val="1200"/>
              </a:spcAft>
            </a:pPr>
            <a:endParaRPr lang="en-GB" b="0">
              <a:latin typeface="Calibri" panose="020F0502020204030204" pitchFamily="34" charset="0"/>
              <a:cs typeface="Calibri" panose="020F0502020204030204" pitchFamily="34" charset="0"/>
            </a:endParaRPr>
          </a:p>
          <a:p>
            <a:pPr>
              <a:spcAft>
                <a:spcPts val="1200"/>
              </a:spcAft>
            </a:pPr>
            <a:endParaRPr lang="en-GB" b="0">
              <a:latin typeface="Calibri" panose="020F0502020204030204" pitchFamily="34" charset="0"/>
              <a:cs typeface="Calibri" panose="020F0502020204030204" pitchFamily="34" charset="0"/>
            </a:endParaRPr>
          </a:p>
          <a:p>
            <a:pPr>
              <a:spcAft>
                <a:spcPts val="1200"/>
              </a:spcAft>
            </a:pPr>
            <a:endParaRPr lang="en-GB" b="0">
              <a:latin typeface="Calibri" panose="020F0502020204030204" pitchFamily="34" charset="0"/>
              <a:cs typeface="Calibri" panose="020F0502020204030204" pitchFamily="34" charset="0"/>
            </a:endParaRPr>
          </a:p>
          <a:p>
            <a:pPr marL="0" indent="0">
              <a:buNone/>
            </a:pPr>
            <a:r>
              <a:rPr lang="en-GB" sz="2000">
                <a:latin typeface="Calibri"/>
                <a:cs typeface="Calibri"/>
              </a:rPr>
              <a:t>	</a:t>
            </a:r>
            <a:endParaRPr lang="en-GB" sz="2400" b="0">
              <a:latin typeface="Calibri"/>
              <a:cs typeface="Calibri"/>
            </a:endParaRPr>
          </a:p>
          <a:p>
            <a:pPr marL="0" indent="0">
              <a:buNone/>
            </a:pPr>
            <a:endParaRPr lang="en-GB" sz="2400" b="0">
              <a:latin typeface="Calibri" panose="020F0502020204030204" pitchFamily="34" charset="0"/>
              <a:cs typeface="Calibri" panose="020F0502020204030204" pitchFamily="34" charset="0"/>
            </a:endParaRPr>
          </a:p>
          <a:p>
            <a:endParaRPr lang="en-GB" sz="2400" b="0">
              <a:latin typeface="Calibri" panose="020F0502020204030204" pitchFamily="34" charset="0"/>
              <a:cs typeface="Calibri" panose="020F050202020403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114674774"/>
              </p:ext>
            </p:extLst>
          </p:nvPr>
        </p:nvGraphicFramePr>
        <p:xfrm>
          <a:off x="182881" y="1222663"/>
          <a:ext cx="8637270" cy="4321338"/>
        </p:xfrm>
        <a:graphic>
          <a:graphicData uri="http://schemas.openxmlformats.org/drawingml/2006/table">
            <a:tbl>
              <a:tblPr firstRow="1" firstCol="1" bandRow="1">
                <a:tableStyleId>{5940675A-B579-460E-94D1-54222C63F5DA}</a:tableStyleId>
              </a:tblPr>
              <a:tblGrid>
                <a:gridCol w="5450664">
                  <a:extLst>
                    <a:ext uri="{9D8B030D-6E8A-4147-A177-3AD203B41FA5}">
                      <a16:colId xmlns:a16="http://schemas.microsoft.com/office/drawing/2014/main" val="1919946460"/>
                    </a:ext>
                  </a:extLst>
                </a:gridCol>
                <a:gridCol w="1566041">
                  <a:extLst>
                    <a:ext uri="{9D8B030D-6E8A-4147-A177-3AD203B41FA5}">
                      <a16:colId xmlns:a16="http://schemas.microsoft.com/office/drawing/2014/main" val="2464725707"/>
                    </a:ext>
                  </a:extLst>
                </a:gridCol>
                <a:gridCol w="1620565">
                  <a:extLst>
                    <a:ext uri="{9D8B030D-6E8A-4147-A177-3AD203B41FA5}">
                      <a16:colId xmlns:a16="http://schemas.microsoft.com/office/drawing/2014/main" val="544249207"/>
                    </a:ext>
                  </a:extLst>
                </a:gridCol>
              </a:tblGrid>
              <a:tr h="720222">
                <a:tc>
                  <a:txBody>
                    <a:bodyPr/>
                    <a:lstStyle/>
                    <a:p>
                      <a:pPr>
                        <a:lnSpc>
                          <a:spcPct val="107000"/>
                        </a:lnSpc>
                        <a:spcAft>
                          <a:spcPts val="0"/>
                        </a:spcAft>
                      </a:pPr>
                      <a:r>
                        <a:rPr lang="en-GB" sz="2000" b="1">
                          <a:effectLst/>
                          <a:latin typeface="Calibri" panose="020F0502020204030204" pitchFamily="34" charset="0"/>
                          <a:cs typeface="Calibri" panose="020F0502020204030204" pitchFamily="34" charset="0"/>
                        </a:rPr>
                        <a:t>Respondent</a:t>
                      </a:r>
                      <a:r>
                        <a:rPr lang="en-GB" sz="2000" b="1" baseline="0">
                          <a:effectLst/>
                          <a:latin typeface="Calibri" panose="020F0502020204030204" pitchFamily="34" charset="0"/>
                          <a:cs typeface="Calibri" panose="020F0502020204030204" pitchFamily="34" charset="0"/>
                        </a:rPr>
                        <a:t> a</a:t>
                      </a:r>
                      <a:r>
                        <a:rPr lang="en-GB" sz="2000" b="1">
                          <a:effectLst/>
                          <a:latin typeface="Calibri" panose="020F0502020204030204" pitchFamily="34" charset="0"/>
                          <a:cs typeface="Calibri" panose="020F0502020204030204" pitchFamily="34" charset="0"/>
                        </a:rPr>
                        <a:t>ttributes</a:t>
                      </a:r>
                      <a:endParaRPr lang="en-GB" sz="20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1">
                        <a:lumMod val="40000"/>
                        <a:lumOff val="60000"/>
                      </a:schemeClr>
                    </a:solidFill>
                  </a:tcPr>
                </a:tc>
                <a:tc>
                  <a:txBody>
                    <a:bodyPr/>
                    <a:lstStyle/>
                    <a:p>
                      <a:pPr algn="ctr">
                        <a:lnSpc>
                          <a:spcPct val="107000"/>
                        </a:lnSpc>
                        <a:spcAft>
                          <a:spcPts val="0"/>
                        </a:spcAft>
                      </a:pPr>
                      <a:r>
                        <a:rPr lang="en-GB" sz="2000" b="1">
                          <a:effectLst/>
                          <a:latin typeface="Calibri" panose="020F0502020204030204" pitchFamily="34" charset="0"/>
                          <a:cs typeface="Calibri" panose="020F0502020204030204" pitchFamily="34" charset="0"/>
                        </a:rPr>
                        <a:t>Wave 1</a:t>
                      </a:r>
                    </a:p>
                    <a:p>
                      <a:pPr algn="ctr">
                        <a:lnSpc>
                          <a:spcPct val="107000"/>
                        </a:lnSpc>
                        <a:spcAft>
                          <a:spcPts val="0"/>
                        </a:spcAft>
                      </a:pPr>
                      <a:r>
                        <a:rPr lang="en-GB" sz="2000" b="1">
                          <a:effectLst/>
                          <a:latin typeface="Calibri" panose="020F0502020204030204" pitchFamily="34" charset="0"/>
                          <a:cs typeface="Calibri" panose="020F0502020204030204" pitchFamily="34" charset="0"/>
                        </a:rPr>
                        <a:t>n=672</a:t>
                      </a:r>
                      <a:endParaRPr lang="en-GB" sz="20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1">
                        <a:lumMod val="40000"/>
                        <a:lumOff val="60000"/>
                      </a:schemeClr>
                    </a:solidFill>
                  </a:tcPr>
                </a:tc>
                <a:tc>
                  <a:txBody>
                    <a:bodyPr/>
                    <a:lstStyle/>
                    <a:p>
                      <a:pPr algn="ctr">
                        <a:lnSpc>
                          <a:spcPct val="107000"/>
                        </a:lnSpc>
                        <a:spcAft>
                          <a:spcPts val="0"/>
                        </a:spcAft>
                      </a:pPr>
                      <a:r>
                        <a:rPr lang="en-GB" sz="2000" b="1">
                          <a:effectLst/>
                          <a:latin typeface="Calibri" panose="020F0502020204030204" pitchFamily="34" charset="0"/>
                          <a:cs typeface="Calibri" panose="020F0502020204030204" pitchFamily="34" charset="0"/>
                        </a:rPr>
                        <a:t>Wave 2</a:t>
                      </a:r>
                    </a:p>
                    <a:p>
                      <a:pPr algn="ctr">
                        <a:lnSpc>
                          <a:spcPct val="107000"/>
                        </a:lnSpc>
                        <a:spcAft>
                          <a:spcPts val="0"/>
                        </a:spcAft>
                      </a:pPr>
                      <a:r>
                        <a:rPr lang="en-GB" sz="2000" b="1">
                          <a:effectLst/>
                          <a:latin typeface="Calibri" panose="020F0502020204030204" pitchFamily="34" charset="0"/>
                          <a:cs typeface="Calibri" panose="020F0502020204030204" pitchFamily="34" charset="0"/>
                        </a:rPr>
                        <a:t>n=541</a:t>
                      </a:r>
                      <a:endParaRPr lang="en-GB" sz="20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3229034101"/>
                  </a:ext>
                </a:extLst>
              </a:tr>
              <a:tr h="360112">
                <a:tc>
                  <a:txBody>
                    <a:bodyPr/>
                    <a:lstStyle/>
                    <a:p>
                      <a:pPr>
                        <a:lnSpc>
                          <a:spcPct val="107000"/>
                        </a:lnSpc>
                        <a:spcAft>
                          <a:spcPts val="0"/>
                        </a:spcAft>
                      </a:pPr>
                      <a:r>
                        <a:rPr lang="en-GB" sz="2000">
                          <a:effectLst/>
                          <a:latin typeface="Calibri" panose="020F0502020204030204" pitchFamily="34" charset="0"/>
                          <a:cs typeface="Calibri" panose="020F0502020204030204" pitchFamily="34" charset="0"/>
                        </a:rPr>
                        <a:t>Wales</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latin typeface="Calibri" panose="020F0502020204030204" pitchFamily="34" charset="0"/>
                          <a:cs typeface="Calibri" panose="020F0502020204030204" pitchFamily="34" charset="0"/>
                        </a:rPr>
                        <a:t>7.7% (n=52)</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latin typeface="Calibri" panose="020F0502020204030204" pitchFamily="34" charset="0"/>
                          <a:cs typeface="Calibri" panose="020F0502020204030204" pitchFamily="34" charset="0"/>
                        </a:rPr>
                        <a:t>6.8% (n=37)</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20872675"/>
                  </a:ext>
                </a:extLst>
              </a:tr>
              <a:tr h="360112">
                <a:tc>
                  <a:txBody>
                    <a:bodyPr/>
                    <a:lstStyle/>
                    <a:p>
                      <a:pPr>
                        <a:lnSpc>
                          <a:spcPct val="107000"/>
                        </a:lnSpc>
                        <a:spcAft>
                          <a:spcPts val="0"/>
                        </a:spcAft>
                      </a:pPr>
                      <a:r>
                        <a:rPr lang="en-GB" sz="2000">
                          <a:effectLst/>
                          <a:latin typeface="Calibri" panose="020F0502020204030204" pitchFamily="34" charset="0"/>
                          <a:cs typeface="Calibri" panose="020F0502020204030204" pitchFamily="34" charset="0"/>
                        </a:rPr>
                        <a:t>Average age</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latin typeface="Calibri" panose="020F0502020204030204" pitchFamily="34" charset="0"/>
                          <a:cs typeface="Calibri" panose="020F0502020204030204" pitchFamily="34" charset="0"/>
                        </a:rPr>
                        <a:t>46.2</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latin typeface="Calibri" panose="020F0502020204030204" pitchFamily="34" charset="0"/>
                          <a:cs typeface="Calibri" panose="020F0502020204030204" pitchFamily="34" charset="0"/>
                        </a:rPr>
                        <a:t>47.1</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776764398"/>
                  </a:ext>
                </a:extLst>
              </a:tr>
              <a:tr h="360112">
                <a:tc>
                  <a:txBody>
                    <a:bodyPr/>
                    <a:lstStyle/>
                    <a:p>
                      <a:pPr>
                        <a:lnSpc>
                          <a:spcPct val="107000"/>
                        </a:lnSpc>
                        <a:spcAft>
                          <a:spcPts val="0"/>
                        </a:spcAft>
                      </a:pPr>
                      <a:r>
                        <a:rPr lang="en-GB" sz="2000">
                          <a:effectLst/>
                          <a:latin typeface="Calibri" panose="020F0502020204030204" pitchFamily="34" charset="0"/>
                          <a:cs typeface="Calibri" panose="020F0502020204030204" pitchFamily="34" charset="0"/>
                        </a:rPr>
                        <a:t>Female</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latin typeface="Calibri" panose="020F0502020204030204" pitchFamily="34" charset="0"/>
                          <a:cs typeface="Calibri" panose="020F0502020204030204" pitchFamily="34" charset="0"/>
                        </a:rPr>
                        <a:t>98.8%</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latin typeface="Calibri" panose="020F0502020204030204" pitchFamily="34" charset="0"/>
                          <a:cs typeface="Calibri" panose="020F0502020204030204" pitchFamily="34" charset="0"/>
                        </a:rPr>
                        <a:t>99.6%</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81715053"/>
                  </a:ext>
                </a:extLst>
              </a:tr>
              <a:tr h="360112">
                <a:tc>
                  <a:txBody>
                    <a:bodyPr/>
                    <a:lstStyle/>
                    <a:p>
                      <a:pPr>
                        <a:lnSpc>
                          <a:spcPct val="107000"/>
                        </a:lnSpc>
                        <a:spcAft>
                          <a:spcPts val="0"/>
                        </a:spcAft>
                      </a:pPr>
                      <a:r>
                        <a:rPr lang="en-GB" sz="2000">
                          <a:effectLst/>
                          <a:latin typeface="Calibri" panose="020F0502020204030204" pitchFamily="34" charset="0"/>
                          <a:cs typeface="Calibri" panose="020F0502020204030204" pitchFamily="34" charset="0"/>
                        </a:rPr>
                        <a:t>BAME background</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latin typeface="Calibri" panose="020F0502020204030204" pitchFamily="34" charset="0"/>
                          <a:cs typeface="Calibri" panose="020F0502020204030204" pitchFamily="34" charset="0"/>
                        </a:rPr>
                        <a:t>3.3%</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latin typeface="Calibri" panose="020F0502020204030204" pitchFamily="34" charset="0"/>
                          <a:cs typeface="Calibri" panose="020F0502020204030204" pitchFamily="34" charset="0"/>
                        </a:rPr>
                        <a:t>2.2%</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024080147"/>
                  </a:ext>
                </a:extLst>
              </a:tr>
              <a:tr h="360112">
                <a:tc>
                  <a:txBody>
                    <a:bodyPr/>
                    <a:lstStyle/>
                    <a:p>
                      <a:pPr>
                        <a:lnSpc>
                          <a:spcPct val="107000"/>
                        </a:lnSpc>
                        <a:spcAft>
                          <a:spcPts val="0"/>
                        </a:spcAft>
                      </a:pPr>
                      <a:r>
                        <a:rPr lang="en-GB" sz="2000">
                          <a:effectLst/>
                          <a:latin typeface="Calibri" panose="020F0502020204030204" pitchFamily="34" charset="0"/>
                          <a:cs typeface="Calibri" panose="020F0502020204030204" pitchFamily="34" charset="0"/>
                        </a:rPr>
                        <a:t>Ofsted registered (England sample) </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latin typeface="Calibri" panose="020F0502020204030204" pitchFamily="34" charset="0"/>
                          <a:cs typeface="Calibri" panose="020F0502020204030204" pitchFamily="34" charset="0"/>
                        </a:rPr>
                        <a:t>98%</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latin typeface="Calibri" panose="020F0502020204030204" pitchFamily="34" charset="0"/>
                          <a:cs typeface="Calibri" panose="020F0502020204030204" pitchFamily="34" charset="0"/>
                        </a:rPr>
                        <a:t>96%</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909714986"/>
                  </a:ext>
                </a:extLst>
              </a:tr>
              <a:tr h="360112">
                <a:tc>
                  <a:txBody>
                    <a:bodyPr/>
                    <a:lstStyle/>
                    <a:p>
                      <a:pPr>
                        <a:lnSpc>
                          <a:spcPct val="107000"/>
                        </a:lnSpc>
                        <a:spcAft>
                          <a:spcPts val="0"/>
                        </a:spcAft>
                      </a:pPr>
                      <a:r>
                        <a:rPr lang="en-GB" sz="2000">
                          <a:effectLst/>
                          <a:latin typeface="Calibri" panose="020F0502020204030204" pitchFamily="34" charset="0"/>
                          <a:cs typeface="Calibri" panose="020F0502020204030204" pitchFamily="34" charset="0"/>
                        </a:rPr>
                        <a:t>Care Inspectorate Wales registered (Wales sample)</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latin typeface="Calibri" panose="020F0502020204030204" pitchFamily="34" charset="0"/>
                          <a:cs typeface="Calibri" panose="020F0502020204030204" pitchFamily="34" charset="0"/>
                        </a:rPr>
                        <a:t>100%</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latin typeface="Calibri" panose="020F0502020204030204" pitchFamily="34" charset="0"/>
                          <a:cs typeface="Calibri" panose="020F0502020204030204" pitchFamily="34" charset="0"/>
                        </a:rPr>
                        <a:t>100%</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744876719"/>
                  </a:ext>
                </a:extLst>
              </a:tr>
              <a:tr h="720222">
                <a:tc>
                  <a:txBody>
                    <a:bodyPr/>
                    <a:lstStyle/>
                    <a:p>
                      <a:pPr>
                        <a:lnSpc>
                          <a:spcPct val="107000"/>
                        </a:lnSpc>
                        <a:spcAft>
                          <a:spcPts val="0"/>
                        </a:spcAft>
                      </a:pPr>
                      <a:r>
                        <a:rPr lang="en-GB" sz="2000">
                          <a:effectLst/>
                          <a:latin typeface="Calibri" panose="020F0502020204030204" pitchFamily="34" charset="0"/>
                          <a:cs typeface="Calibri" panose="020F0502020204030204" pitchFamily="34" charset="0"/>
                        </a:rPr>
                        <a:t>Respondent is a childminder </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b="0">
                          <a:effectLst/>
                          <a:latin typeface="Calibri" panose="020F0502020204030204" pitchFamily="34" charset="0"/>
                          <a:cs typeface="Calibri" panose="020F0502020204030204" pitchFamily="34" charset="0"/>
                        </a:rPr>
                        <a:t>…in 2020</a:t>
                      </a:r>
                    </a:p>
                    <a:p>
                      <a:pPr algn="ctr">
                        <a:lnSpc>
                          <a:spcPct val="107000"/>
                        </a:lnSpc>
                        <a:spcAft>
                          <a:spcPts val="0"/>
                        </a:spcAft>
                      </a:pPr>
                      <a:r>
                        <a:rPr lang="en-GB" sz="2000" b="0">
                          <a:effectLst/>
                          <a:latin typeface="Calibri" panose="020F0502020204030204" pitchFamily="34" charset="0"/>
                          <a:cs typeface="Calibri" panose="020F0502020204030204" pitchFamily="34" charset="0"/>
                        </a:rPr>
                        <a:t>98.7</a:t>
                      </a:r>
                      <a:endParaRPr lang="en-GB"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b="0">
                          <a:effectLst/>
                          <a:latin typeface="Calibri" panose="020F0502020204030204" pitchFamily="34" charset="0"/>
                          <a:cs typeface="Calibri" panose="020F0502020204030204" pitchFamily="34" charset="0"/>
                        </a:rPr>
                        <a:t>…in 2021</a:t>
                      </a:r>
                    </a:p>
                    <a:p>
                      <a:pPr algn="ctr">
                        <a:lnSpc>
                          <a:spcPct val="107000"/>
                        </a:lnSpc>
                        <a:spcAft>
                          <a:spcPts val="0"/>
                        </a:spcAft>
                      </a:pPr>
                      <a:r>
                        <a:rPr lang="en-GB" sz="2000" b="0">
                          <a:effectLst/>
                          <a:latin typeface="Calibri" panose="020F0502020204030204" pitchFamily="34" charset="0"/>
                          <a:cs typeface="Calibri" panose="020F0502020204030204" pitchFamily="34" charset="0"/>
                        </a:rPr>
                        <a:t>99.5%</a:t>
                      </a:r>
                      <a:endParaRPr lang="en-GB"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523548534"/>
                  </a:ext>
                </a:extLst>
              </a:tr>
              <a:tr h="720222">
                <a:tc>
                  <a:txBody>
                    <a:bodyPr/>
                    <a:lstStyle/>
                    <a:p>
                      <a:pPr>
                        <a:lnSpc>
                          <a:spcPct val="107000"/>
                        </a:lnSpc>
                        <a:spcAft>
                          <a:spcPts val="0"/>
                        </a:spcAft>
                      </a:pPr>
                      <a:r>
                        <a:rPr lang="en-GB" sz="2000">
                          <a:effectLst/>
                          <a:latin typeface="Calibri" panose="020F0502020204030204" pitchFamily="34" charset="0"/>
                          <a:cs typeface="Calibri" panose="020F0502020204030204" pitchFamily="34" charset="0"/>
                        </a:rPr>
                        <a:t>Respondent is a childminder Assistant </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b="0">
                          <a:effectLst/>
                          <a:latin typeface="Calibri" panose="020F0502020204030204" pitchFamily="34" charset="0"/>
                          <a:cs typeface="Calibri" panose="020F0502020204030204" pitchFamily="34" charset="0"/>
                        </a:rPr>
                        <a:t>…in 2020</a:t>
                      </a:r>
                    </a:p>
                    <a:p>
                      <a:pPr algn="ctr">
                        <a:lnSpc>
                          <a:spcPct val="107000"/>
                        </a:lnSpc>
                        <a:spcAft>
                          <a:spcPts val="0"/>
                        </a:spcAft>
                      </a:pPr>
                      <a:r>
                        <a:rPr lang="en-GB" sz="2000" b="0">
                          <a:effectLst/>
                          <a:latin typeface="Calibri" panose="020F0502020204030204" pitchFamily="34" charset="0"/>
                          <a:cs typeface="Calibri" panose="020F0502020204030204" pitchFamily="34" charset="0"/>
                        </a:rPr>
                        <a:t>1.3</a:t>
                      </a:r>
                      <a:endParaRPr lang="en-GB"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b="0">
                          <a:effectLst/>
                          <a:latin typeface="Calibri" panose="020F0502020204030204" pitchFamily="34" charset="0"/>
                          <a:cs typeface="Calibri" panose="020F0502020204030204" pitchFamily="34" charset="0"/>
                        </a:rPr>
                        <a:t>…in 2021</a:t>
                      </a:r>
                    </a:p>
                    <a:p>
                      <a:pPr algn="ctr">
                        <a:lnSpc>
                          <a:spcPct val="107000"/>
                        </a:lnSpc>
                        <a:spcAft>
                          <a:spcPts val="0"/>
                        </a:spcAft>
                      </a:pPr>
                      <a:r>
                        <a:rPr lang="en-GB" sz="2000" b="0">
                          <a:effectLst/>
                          <a:latin typeface="Calibri" panose="020F0502020204030204" pitchFamily="34" charset="0"/>
                          <a:cs typeface="Calibri" panose="020F0502020204030204" pitchFamily="34" charset="0"/>
                        </a:rPr>
                        <a:t>0.9%</a:t>
                      </a:r>
                      <a:endParaRPr lang="en-GB"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906312471"/>
                  </a:ext>
                </a:extLst>
              </a:tr>
            </a:tbl>
          </a:graphicData>
        </a:graphic>
      </p:graphicFrame>
    </p:spTree>
    <p:extLst>
      <p:ext uri="{BB962C8B-B14F-4D97-AF65-F5344CB8AC3E}">
        <p14:creationId xmlns:p14="http://schemas.microsoft.com/office/powerpoint/2010/main" val="1029844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a:solidFill>
                  <a:srgbClr val="0070C0"/>
                </a:solidFill>
                <a:latin typeface="Calibri" panose="020F0502020204030204" pitchFamily="34" charset="0"/>
                <a:cs typeface="Calibri" panose="020F0502020204030204" pitchFamily="34" charset="0"/>
              </a:rPr>
              <a:t>How did COVID affect the number of children aged &lt;5 that were cared for?</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12333564"/>
              </p:ext>
            </p:extLst>
          </p:nvPr>
        </p:nvGraphicFramePr>
        <p:xfrm>
          <a:off x="315228" y="1201003"/>
          <a:ext cx="8501227" cy="1884426"/>
        </p:xfrm>
        <a:graphic>
          <a:graphicData uri="http://schemas.openxmlformats.org/drawingml/2006/table">
            <a:tbl>
              <a:tblPr firstRow="1" firstCol="1" bandRow="1">
                <a:tableStyleId>{5940675A-B579-460E-94D1-54222C63F5DA}</a:tableStyleId>
              </a:tblPr>
              <a:tblGrid>
                <a:gridCol w="2209608">
                  <a:extLst>
                    <a:ext uri="{9D8B030D-6E8A-4147-A177-3AD203B41FA5}">
                      <a16:colId xmlns:a16="http://schemas.microsoft.com/office/drawing/2014/main" val="1642585037"/>
                    </a:ext>
                  </a:extLst>
                </a:gridCol>
                <a:gridCol w="3207224">
                  <a:extLst>
                    <a:ext uri="{9D8B030D-6E8A-4147-A177-3AD203B41FA5}">
                      <a16:colId xmlns:a16="http://schemas.microsoft.com/office/drawing/2014/main" val="3868278219"/>
                    </a:ext>
                  </a:extLst>
                </a:gridCol>
                <a:gridCol w="3084395">
                  <a:extLst>
                    <a:ext uri="{9D8B030D-6E8A-4147-A177-3AD203B41FA5}">
                      <a16:colId xmlns:a16="http://schemas.microsoft.com/office/drawing/2014/main" val="1505676611"/>
                    </a:ext>
                  </a:extLst>
                </a:gridCol>
              </a:tblGrid>
              <a:tr h="581027">
                <a:tc>
                  <a:txBody>
                    <a:bodyPr/>
                    <a:lstStyle/>
                    <a:p>
                      <a:pPr algn="l">
                        <a:lnSpc>
                          <a:spcPct val="107000"/>
                        </a:lnSpc>
                        <a:spcAft>
                          <a:spcPts val="0"/>
                        </a:spcAft>
                      </a:pP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6">
                        <a:lumMod val="20000"/>
                        <a:lumOff val="80000"/>
                      </a:schemeClr>
                    </a:solidFill>
                  </a:tcPr>
                </a:tc>
                <a:tc>
                  <a:txBody>
                    <a:bodyPr/>
                    <a:lstStyle/>
                    <a:p>
                      <a:pPr algn="ctr">
                        <a:lnSpc>
                          <a:spcPct val="107000"/>
                        </a:lnSpc>
                        <a:spcAft>
                          <a:spcPts val="0"/>
                        </a:spcAft>
                      </a:pPr>
                      <a:r>
                        <a:rPr lang="en-GB" sz="2000" b="1">
                          <a:effectLst/>
                          <a:latin typeface="Calibri" panose="020F0502020204030204" pitchFamily="34" charset="0"/>
                          <a:cs typeface="Calibri" panose="020F0502020204030204" pitchFamily="34" charset="0"/>
                        </a:rPr>
                        <a:t>Wave 1 (%)</a:t>
                      </a:r>
                    </a:p>
                    <a:p>
                      <a:pPr algn="ctr">
                        <a:lnSpc>
                          <a:spcPct val="107000"/>
                        </a:lnSpc>
                        <a:spcAft>
                          <a:spcPts val="0"/>
                        </a:spcAft>
                      </a:pPr>
                      <a:r>
                        <a:rPr lang="en-GB" sz="2000" b="1">
                          <a:effectLst/>
                          <a:latin typeface="Calibri" panose="020F0502020204030204" pitchFamily="34" charset="0"/>
                          <a:cs typeface="Calibri" panose="020F0502020204030204" pitchFamily="34" charset="0"/>
                        </a:rPr>
                        <a:t>(Typical week in Dec 2020)</a:t>
                      </a:r>
                      <a:endParaRPr lang="en-GB" sz="20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6">
                        <a:lumMod val="20000"/>
                        <a:lumOff val="80000"/>
                      </a:schemeClr>
                    </a:solidFill>
                  </a:tcPr>
                </a:tc>
                <a:tc>
                  <a:txBody>
                    <a:bodyPr/>
                    <a:lstStyle/>
                    <a:p>
                      <a:pPr algn="ctr">
                        <a:lnSpc>
                          <a:spcPct val="107000"/>
                        </a:lnSpc>
                        <a:spcAft>
                          <a:spcPts val="0"/>
                        </a:spcAft>
                      </a:pPr>
                      <a:r>
                        <a:rPr lang="en-GB" sz="2000" b="1">
                          <a:effectLst/>
                          <a:latin typeface="Calibri" panose="020F0502020204030204" pitchFamily="34" charset="0"/>
                          <a:cs typeface="Calibri" panose="020F0502020204030204" pitchFamily="34" charset="0"/>
                        </a:rPr>
                        <a:t>Wave 2 (%)</a:t>
                      </a:r>
                    </a:p>
                    <a:p>
                      <a:pPr algn="ctr">
                        <a:lnSpc>
                          <a:spcPct val="107000"/>
                        </a:lnSpc>
                        <a:spcAft>
                          <a:spcPts val="0"/>
                        </a:spcAft>
                      </a:pPr>
                      <a:r>
                        <a:rPr lang="en-GB" sz="2000" b="1">
                          <a:effectLst/>
                          <a:latin typeface="Calibri" panose="020F0502020204030204" pitchFamily="34" charset="0"/>
                          <a:cs typeface="Calibri" panose="020F0502020204030204" pitchFamily="34" charset="0"/>
                        </a:rPr>
                        <a:t>(Typical week in July 2021)</a:t>
                      </a:r>
                      <a:endParaRPr lang="en-GB" sz="20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6">
                        <a:lumMod val="20000"/>
                        <a:lumOff val="80000"/>
                      </a:schemeClr>
                    </a:solidFill>
                  </a:tcPr>
                </a:tc>
                <a:extLst>
                  <a:ext uri="{0D108BD9-81ED-4DB2-BD59-A6C34878D82A}">
                    <a16:rowId xmlns:a16="http://schemas.microsoft.com/office/drawing/2014/main" val="620217017"/>
                  </a:ext>
                </a:extLst>
              </a:tr>
              <a:tr h="283025">
                <a:tc>
                  <a:txBody>
                    <a:bodyPr/>
                    <a:lstStyle/>
                    <a:p>
                      <a:pPr algn="just">
                        <a:lnSpc>
                          <a:spcPct val="107000"/>
                        </a:lnSpc>
                        <a:spcAft>
                          <a:spcPts val="0"/>
                        </a:spcAft>
                      </a:pPr>
                      <a:r>
                        <a:rPr lang="en-GB" sz="2000">
                          <a:effectLst/>
                          <a:latin typeface="Calibri" panose="020F0502020204030204" pitchFamily="34" charset="0"/>
                          <a:cs typeface="Calibri" panose="020F0502020204030204" pitchFamily="34" charset="0"/>
                        </a:rPr>
                        <a:t>Increased</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latin typeface="Calibri" panose="020F0502020204030204" pitchFamily="34" charset="0"/>
                          <a:cs typeface="Calibri" panose="020F0502020204030204" pitchFamily="34" charset="0"/>
                        </a:rPr>
                        <a:t>7.3</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latin typeface="Calibri" panose="020F0502020204030204" pitchFamily="34" charset="0"/>
                          <a:cs typeface="Calibri" panose="020F0502020204030204" pitchFamily="34" charset="0"/>
                        </a:rPr>
                        <a:t>13.9</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804882339"/>
                  </a:ext>
                </a:extLst>
              </a:tr>
              <a:tr h="283025">
                <a:tc>
                  <a:txBody>
                    <a:bodyPr/>
                    <a:lstStyle/>
                    <a:p>
                      <a:pPr algn="just">
                        <a:lnSpc>
                          <a:spcPct val="107000"/>
                        </a:lnSpc>
                        <a:spcAft>
                          <a:spcPts val="0"/>
                        </a:spcAft>
                      </a:pPr>
                      <a:r>
                        <a:rPr lang="en-GB" sz="2000">
                          <a:effectLst/>
                          <a:latin typeface="Calibri" panose="020F0502020204030204" pitchFamily="34" charset="0"/>
                          <a:cs typeface="Calibri" panose="020F0502020204030204" pitchFamily="34" charset="0"/>
                        </a:rPr>
                        <a:t>Decreased</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latin typeface="Calibri" panose="020F0502020204030204" pitchFamily="34" charset="0"/>
                          <a:cs typeface="Calibri" panose="020F0502020204030204" pitchFamily="34" charset="0"/>
                        </a:rPr>
                        <a:t>65.3</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latin typeface="Calibri" panose="020F0502020204030204" pitchFamily="34" charset="0"/>
                          <a:cs typeface="Calibri" panose="020F0502020204030204" pitchFamily="34" charset="0"/>
                        </a:rPr>
                        <a:t>53.1</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609039842"/>
                  </a:ext>
                </a:extLst>
              </a:tr>
              <a:tr h="283025">
                <a:tc>
                  <a:txBody>
                    <a:bodyPr/>
                    <a:lstStyle/>
                    <a:p>
                      <a:pPr algn="just">
                        <a:lnSpc>
                          <a:spcPct val="107000"/>
                        </a:lnSpc>
                        <a:spcAft>
                          <a:spcPts val="0"/>
                        </a:spcAft>
                      </a:pPr>
                      <a:r>
                        <a:rPr lang="en-GB" sz="2000">
                          <a:effectLst/>
                          <a:latin typeface="Calibri" panose="020F0502020204030204" pitchFamily="34" charset="0"/>
                          <a:cs typeface="Calibri" panose="020F0502020204030204" pitchFamily="34" charset="0"/>
                        </a:rPr>
                        <a:t>Stayed the same</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latin typeface="Calibri" panose="020F0502020204030204" pitchFamily="34" charset="0"/>
                          <a:cs typeface="Calibri" panose="020F0502020204030204" pitchFamily="34" charset="0"/>
                        </a:rPr>
                        <a:t>27.4</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a:effectLst/>
                          <a:latin typeface="Calibri" panose="020F0502020204030204" pitchFamily="34" charset="0"/>
                          <a:cs typeface="Calibri" panose="020F0502020204030204" pitchFamily="34" charset="0"/>
                        </a:rPr>
                        <a:t>32.6</a:t>
                      </a:r>
                      <a:endParaRPr lang="en-GB"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338787204"/>
                  </a:ext>
                </a:extLst>
              </a:tr>
              <a:tr h="283025">
                <a:tc>
                  <a:txBody>
                    <a:bodyPr/>
                    <a:lstStyle/>
                    <a:p>
                      <a:pPr algn="just">
                        <a:lnSpc>
                          <a:spcPct val="107000"/>
                        </a:lnSpc>
                        <a:spcAft>
                          <a:spcPts val="0"/>
                        </a:spcAft>
                      </a:pPr>
                      <a:r>
                        <a:rPr lang="en-GB" sz="2000" b="1">
                          <a:effectLst/>
                          <a:latin typeface="Calibri" panose="020F0502020204030204" pitchFamily="34" charset="0"/>
                          <a:cs typeface="Calibri" panose="020F0502020204030204" pitchFamily="34" charset="0"/>
                        </a:rPr>
                        <a:t>Total</a:t>
                      </a:r>
                      <a:endParaRPr lang="en-GB" sz="20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b="1">
                          <a:effectLst/>
                          <a:latin typeface="Calibri" panose="020F0502020204030204" pitchFamily="34" charset="0"/>
                          <a:cs typeface="Calibri" panose="020F0502020204030204" pitchFamily="34" charset="0"/>
                        </a:rPr>
                        <a:t>100 (n=654)</a:t>
                      </a:r>
                      <a:endParaRPr lang="en-GB" sz="20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2000" b="1">
                          <a:effectLst/>
                          <a:latin typeface="Calibri" panose="020F0502020204030204" pitchFamily="34" charset="0"/>
                          <a:cs typeface="Calibri" panose="020F0502020204030204" pitchFamily="34" charset="0"/>
                        </a:rPr>
                        <a:t>100 (n=527)</a:t>
                      </a:r>
                      <a:endParaRPr lang="en-GB" sz="20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590500873"/>
                  </a:ext>
                </a:extLst>
              </a:tr>
            </a:tbl>
          </a:graphicData>
        </a:graphic>
      </p:graphicFrame>
      <p:sp>
        <p:nvSpPr>
          <p:cNvPr id="7" name="TextBox 6"/>
          <p:cNvSpPr txBox="1"/>
          <p:nvPr/>
        </p:nvSpPr>
        <p:spPr>
          <a:xfrm>
            <a:off x="0" y="5611379"/>
            <a:ext cx="143301" cy="369332"/>
          </a:xfrm>
          <a:prstGeom prst="rect">
            <a:avLst/>
          </a:prstGeom>
          <a:solidFill>
            <a:schemeClr val="bg2"/>
          </a:solidFill>
        </p:spPr>
        <p:txBody>
          <a:bodyPr wrap="square" rtlCol="0">
            <a:spAutoFit/>
          </a:bodyPr>
          <a:lstStyle/>
          <a:p>
            <a:endParaRPr lang="en-GB"/>
          </a:p>
        </p:txBody>
      </p:sp>
      <p:sp>
        <p:nvSpPr>
          <p:cNvPr id="9" name="TextBox 8"/>
          <p:cNvSpPr txBox="1"/>
          <p:nvPr/>
        </p:nvSpPr>
        <p:spPr>
          <a:xfrm>
            <a:off x="8960418" y="5611379"/>
            <a:ext cx="183582" cy="369332"/>
          </a:xfrm>
          <a:prstGeom prst="rect">
            <a:avLst/>
          </a:prstGeom>
          <a:solidFill>
            <a:schemeClr val="bg1"/>
          </a:solidFill>
        </p:spPr>
        <p:txBody>
          <a:bodyPr wrap="square" rtlCol="0">
            <a:spAutoFit/>
          </a:bodyPr>
          <a:lstStyle/>
          <a:p>
            <a:endParaRPr lang="en-GB"/>
          </a:p>
        </p:txBody>
      </p:sp>
      <p:sp>
        <p:nvSpPr>
          <p:cNvPr id="3" name="TextBox 2"/>
          <p:cNvSpPr txBox="1"/>
          <p:nvPr/>
        </p:nvSpPr>
        <p:spPr>
          <a:xfrm>
            <a:off x="315228" y="3350822"/>
            <a:ext cx="8645190" cy="2246769"/>
          </a:xfrm>
          <a:prstGeom prst="rect">
            <a:avLst/>
          </a:prstGeom>
          <a:noFill/>
        </p:spPr>
        <p:txBody>
          <a:bodyPr wrap="square" lIns="91440" tIns="45720" rIns="91440" bIns="45720" rtlCol="0" anchor="t">
            <a:spAutoFit/>
          </a:bodyPr>
          <a:lstStyle/>
          <a:p>
            <a:pPr>
              <a:spcAft>
                <a:spcPts val="1200"/>
              </a:spcAft>
            </a:pPr>
            <a:r>
              <a:rPr lang="en-GB" sz="2400">
                <a:latin typeface="Calibri" panose="020F0502020204030204" pitchFamily="34" charset="0"/>
                <a:cs typeface="Calibri" panose="020F0502020204030204" pitchFamily="34" charset="0"/>
              </a:rPr>
              <a:t>And by wave 2…</a:t>
            </a:r>
          </a:p>
          <a:p>
            <a:pPr marL="285750" indent="-285750">
              <a:spcAft>
                <a:spcPts val="1200"/>
              </a:spcAft>
              <a:buFont typeface="Arial" panose="020B0604020202020204" pitchFamily="34" charset="0"/>
              <a:buChar char="•"/>
            </a:pPr>
            <a:r>
              <a:rPr lang="en-GB" sz="2400" b="1">
                <a:latin typeface="Calibri"/>
                <a:cs typeface="Calibri"/>
              </a:rPr>
              <a:t>61.7% </a:t>
            </a:r>
            <a:r>
              <a:rPr lang="en-GB" sz="2400">
                <a:latin typeface="Calibri"/>
                <a:cs typeface="Calibri"/>
              </a:rPr>
              <a:t>of childminders said that their income was less now than before the pandemic</a:t>
            </a:r>
          </a:p>
          <a:p>
            <a:pPr marL="285750" indent="-285750">
              <a:spcAft>
                <a:spcPts val="1200"/>
              </a:spcAft>
              <a:buFont typeface="Arial" panose="020B0604020202020204" pitchFamily="34" charset="0"/>
              <a:buChar char="•"/>
            </a:pPr>
            <a:r>
              <a:rPr lang="en-GB" sz="2400" b="1">
                <a:latin typeface="Calibri" panose="020F0502020204030204" pitchFamily="34" charset="0"/>
                <a:cs typeface="Calibri" panose="020F0502020204030204" pitchFamily="34" charset="0"/>
              </a:rPr>
              <a:t>31.2% </a:t>
            </a:r>
            <a:r>
              <a:rPr lang="en-GB" sz="2400">
                <a:latin typeface="Calibri" panose="020F0502020204030204" pitchFamily="34" charset="0"/>
                <a:cs typeface="Calibri" panose="020F0502020204030204" pitchFamily="34" charset="0"/>
              </a:rPr>
              <a:t>said that the income received from childminding was insufficient to maintain their standard of living </a:t>
            </a:r>
          </a:p>
        </p:txBody>
      </p:sp>
    </p:spTree>
    <p:extLst>
      <p:ext uri="{BB962C8B-B14F-4D97-AF65-F5344CB8AC3E}">
        <p14:creationId xmlns:p14="http://schemas.microsoft.com/office/powerpoint/2010/main" val="931930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a:solidFill>
                  <a:srgbClr val="0070C0"/>
                </a:solidFill>
              </a:rPr>
              <a:t>Changes in % of children taking up statutory entitlements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47051366"/>
              </p:ext>
            </p:extLst>
          </p:nvPr>
        </p:nvGraphicFramePr>
        <p:xfrm>
          <a:off x="218364" y="1364775"/>
          <a:ext cx="8516203" cy="3180152"/>
        </p:xfrm>
        <a:graphic>
          <a:graphicData uri="http://schemas.openxmlformats.org/drawingml/2006/table">
            <a:tbl>
              <a:tblPr firstRow="1" firstCol="1" bandRow="1">
                <a:tableStyleId>{5940675A-B579-460E-94D1-54222C63F5DA}</a:tableStyleId>
              </a:tblPr>
              <a:tblGrid>
                <a:gridCol w="1951630">
                  <a:extLst>
                    <a:ext uri="{9D8B030D-6E8A-4147-A177-3AD203B41FA5}">
                      <a16:colId xmlns:a16="http://schemas.microsoft.com/office/drawing/2014/main" val="2612229257"/>
                    </a:ext>
                  </a:extLst>
                </a:gridCol>
                <a:gridCol w="1201003">
                  <a:extLst>
                    <a:ext uri="{9D8B030D-6E8A-4147-A177-3AD203B41FA5}">
                      <a16:colId xmlns:a16="http://schemas.microsoft.com/office/drawing/2014/main" val="2699619643"/>
                    </a:ext>
                  </a:extLst>
                </a:gridCol>
                <a:gridCol w="1105469">
                  <a:extLst>
                    <a:ext uri="{9D8B030D-6E8A-4147-A177-3AD203B41FA5}">
                      <a16:colId xmlns:a16="http://schemas.microsoft.com/office/drawing/2014/main" val="3002623977"/>
                    </a:ext>
                  </a:extLst>
                </a:gridCol>
                <a:gridCol w="1091821">
                  <a:extLst>
                    <a:ext uri="{9D8B030D-6E8A-4147-A177-3AD203B41FA5}">
                      <a16:colId xmlns:a16="http://schemas.microsoft.com/office/drawing/2014/main" val="4284747546"/>
                    </a:ext>
                  </a:extLst>
                </a:gridCol>
                <a:gridCol w="1050357">
                  <a:extLst>
                    <a:ext uri="{9D8B030D-6E8A-4147-A177-3AD203B41FA5}">
                      <a16:colId xmlns:a16="http://schemas.microsoft.com/office/drawing/2014/main" val="170230813"/>
                    </a:ext>
                  </a:extLst>
                </a:gridCol>
                <a:gridCol w="1015595">
                  <a:extLst>
                    <a:ext uri="{9D8B030D-6E8A-4147-A177-3AD203B41FA5}">
                      <a16:colId xmlns:a16="http://schemas.microsoft.com/office/drawing/2014/main" val="2382050720"/>
                    </a:ext>
                  </a:extLst>
                </a:gridCol>
                <a:gridCol w="1100328">
                  <a:extLst>
                    <a:ext uri="{9D8B030D-6E8A-4147-A177-3AD203B41FA5}">
                      <a16:colId xmlns:a16="http://schemas.microsoft.com/office/drawing/2014/main" val="4178011412"/>
                    </a:ext>
                  </a:extLst>
                </a:gridCol>
              </a:tblGrid>
              <a:tr h="289085">
                <a:tc rowSpan="3">
                  <a:txBody>
                    <a:bodyPr/>
                    <a:lstStyle/>
                    <a:p>
                      <a:pPr algn="just">
                        <a:lnSpc>
                          <a:spcPct val="107000"/>
                        </a:lnSpc>
                        <a:spcAft>
                          <a:spcPts val="0"/>
                        </a:spcAft>
                      </a:pPr>
                      <a:r>
                        <a:rPr lang="en-GB" sz="1800">
                          <a:effectLst/>
                          <a:latin typeface="Calibri" panose="020F0502020204030204" pitchFamily="34" charset="0"/>
                          <a:cs typeface="Calibri" panose="020F0502020204030204" pitchFamily="34" charset="0"/>
                        </a:rPr>
                        <a:t> </a:t>
                      </a:r>
                      <a:endParaRPr lang="en-GB" sz="180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en-GB" sz="1800">
                          <a:effectLst/>
                          <a:latin typeface="Calibri" panose="020F0502020204030204" pitchFamily="34" charset="0"/>
                          <a:cs typeface="Calibri" panose="020F0502020204030204" pitchFamily="34" charset="0"/>
                        </a:rPr>
                        <a:t> </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bg1">
                        <a:lumMod val="85000"/>
                      </a:schemeClr>
                    </a:solidFill>
                  </a:tcPr>
                </a:tc>
                <a:tc gridSpan="4">
                  <a:txBody>
                    <a:bodyPr/>
                    <a:lstStyle/>
                    <a:p>
                      <a:pPr algn="ctr">
                        <a:lnSpc>
                          <a:spcPct val="107000"/>
                        </a:lnSpc>
                        <a:spcAft>
                          <a:spcPts val="0"/>
                        </a:spcAft>
                      </a:pPr>
                      <a:r>
                        <a:rPr lang="en-GB" sz="1800" b="1">
                          <a:effectLst/>
                          <a:latin typeface="Calibri" panose="020F0502020204030204" pitchFamily="34" charset="0"/>
                          <a:cs typeface="Calibri" panose="020F0502020204030204" pitchFamily="34" charset="0"/>
                        </a:rPr>
                        <a:t>ENGLAND </a:t>
                      </a:r>
                      <a:endParaRPr lang="en-GB" sz="18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bg1">
                        <a:lumMod val="8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2">
                  <a:txBody>
                    <a:bodyPr/>
                    <a:lstStyle/>
                    <a:p>
                      <a:pPr algn="ctr">
                        <a:lnSpc>
                          <a:spcPct val="107000"/>
                        </a:lnSpc>
                        <a:spcAft>
                          <a:spcPts val="0"/>
                        </a:spcAft>
                      </a:pPr>
                      <a:r>
                        <a:rPr lang="en-GB" sz="1800" b="1">
                          <a:effectLst/>
                          <a:latin typeface="Calibri" panose="020F0502020204030204" pitchFamily="34" charset="0"/>
                          <a:cs typeface="Calibri" panose="020F0502020204030204" pitchFamily="34" charset="0"/>
                        </a:rPr>
                        <a:t>WALES </a:t>
                      </a:r>
                      <a:endParaRPr lang="en-GB" sz="18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bg1">
                        <a:lumMod val="85000"/>
                      </a:schemeClr>
                    </a:solidFill>
                  </a:tcPr>
                </a:tc>
                <a:tc hMerge="1">
                  <a:txBody>
                    <a:bodyPr/>
                    <a:lstStyle/>
                    <a:p>
                      <a:endParaRPr lang="en-GB"/>
                    </a:p>
                  </a:txBody>
                  <a:tcPr/>
                </a:tc>
                <a:extLst>
                  <a:ext uri="{0D108BD9-81ED-4DB2-BD59-A6C34878D82A}">
                    <a16:rowId xmlns:a16="http://schemas.microsoft.com/office/drawing/2014/main" val="4261565225"/>
                  </a:ext>
                </a:extLst>
              </a:tr>
              <a:tr h="867253">
                <a:tc vMerge="1">
                  <a:txBody>
                    <a:bodyPr/>
                    <a:lstStyle/>
                    <a:p>
                      <a:endParaRPr lang="en-GB"/>
                    </a:p>
                  </a:txBody>
                  <a:tcPr/>
                </a:tc>
                <a:tc gridSpan="2">
                  <a:txBody>
                    <a:bodyPr/>
                    <a:lstStyle/>
                    <a:p>
                      <a:pPr algn="ctr">
                        <a:lnSpc>
                          <a:spcPct val="107000"/>
                        </a:lnSpc>
                        <a:spcAft>
                          <a:spcPts val="0"/>
                        </a:spcAft>
                      </a:pPr>
                      <a:r>
                        <a:rPr lang="en-GB" sz="1800" b="1">
                          <a:effectLst/>
                          <a:latin typeface="Calibri" panose="020F0502020204030204" pitchFamily="34" charset="0"/>
                          <a:cs typeface="Calibri" panose="020F0502020204030204" pitchFamily="34" charset="0"/>
                        </a:rPr>
                        <a:t>15 hour statutory entitlement for 2 year olds</a:t>
                      </a:r>
                      <a:endParaRPr lang="en-GB" sz="18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bg1">
                        <a:lumMod val="85000"/>
                      </a:schemeClr>
                    </a:solidFill>
                  </a:tcPr>
                </a:tc>
                <a:tc hMerge="1">
                  <a:txBody>
                    <a:bodyPr/>
                    <a:lstStyle/>
                    <a:p>
                      <a:endParaRPr lang="en-GB"/>
                    </a:p>
                  </a:txBody>
                  <a:tcPr/>
                </a:tc>
                <a:tc gridSpan="2">
                  <a:txBody>
                    <a:bodyPr/>
                    <a:lstStyle/>
                    <a:p>
                      <a:pPr algn="ctr">
                        <a:lnSpc>
                          <a:spcPct val="107000"/>
                        </a:lnSpc>
                        <a:spcAft>
                          <a:spcPts val="0"/>
                        </a:spcAft>
                      </a:pPr>
                      <a:r>
                        <a:rPr lang="en-GB" sz="1800" b="1">
                          <a:effectLst/>
                          <a:latin typeface="Calibri" panose="020F0502020204030204" pitchFamily="34" charset="0"/>
                          <a:cs typeface="Calibri" panose="020F0502020204030204" pitchFamily="34" charset="0"/>
                        </a:rPr>
                        <a:t>30 hour statutory entitlement for 3-4 year olds</a:t>
                      </a:r>
                      <a:endParaRPr lang="en-GB" sz="18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bg1">
                        <a:lumMod val="85000"/>
                      </a:schemeClr>
                    </a:solidFill>
                  </a:tcPr>
                </a:tc>
                <a:tc hMerge="1">
                  <a:txBody>
                    <a:bodyPr/>
                    <a:lstStyle/>
                    <a:p>
                      <a:endParaRPr lang="en-GB"/>
                    </a:p>
                  </a:txBody>
                  <a:tcPr/>
                </a:tc>
                <a:tc gridSpan="2">
                  <a:txBody>
                    <a:bodyPr/>
                    <a:lstStyle/>
                    <a:p>
                      <a:pPr algn="ctr">
                        <a:lnSpc>
                          <a:spcPct val="107000"/>
                        </a:lnSpc>
                        <a:spcAft>
                          <a:spcPts val="0"/>
                        </a:spcAft>
                      </a:pPr>
                      <a:r>
                        <a:rPr lang="en-GB" sz="1800" b="1">
                          <a:effectLst/>
                          <a:latin typeface="Calibri" panose="020F0502020204030204" pitchFamily="34" charset="0"/>
                          <a:cs typeface="Calibri" panose="020F0502020204030204" pitchFamily="34" charset="0"/>
                        </a:rPr>
                        <a:t>Childcare offer for Wales (30 hours)</a:t>
                      </a:r>
                      <a:endParaRPr lang="en-GB" sz="18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bg1">
                        <a:lumMod val="85000"/>
                      </a:schemeClr>
                    </a:solidFill>
                  </a:tcPr>
                </a:tc>
                <a:tc hMerge="1">
                  <a:txBody>
                    <a:bodyPr/>
                    <a:lstStyle/>
                    <a:p>
                      <a:endParaRPr lang="en-GB"/>
                    </a:p>
                  </a:txBody>
                  <a:tcPr/>
                </a:tc>
                <a:extLst>
                  <a:ext uri="{0D108BD9-81ED-4DB2-BD59-A6C34878D82A}">
                    <a16:rowId xmlns:a16="http://schemas.microsoft.com/office/drawing/2014/main" val="2246197266"/>
                  </a:ext>
                </a:extLst>
              </a:tr>
              <a:tr h="289085">
                <a:tc vMerge="1">
                  <a:txBody>
                    <a:bodyPr/>
                    <a:lstStyle/>
                    <a:p>
                      <a:pPr algn="just">
                        <a:lnSpc>
                          <a:spcPct val="107000"/>
                        </a:lnSpc>
                        <a:spcAft>
                          <a:spcPts val="0"/>
                        </a:spcAft>
                      </a:pP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b="1">
                          <a:effectLst/>
                          <a:latin typeface="Calibri" panose="020F0502020204030204" pitchFamily="34" charset="0"/>
                          <a:cs typeface="Calibri" panose="020F0502020204030204" pitchFamily="34" charset="0"/>
                        </a:rPr>
                        <a:t>Wave 1</a:t>
                      </a:r>
                      <a:endParaRPr lang="en-GB" sz="18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800" b="1">
                          <a:effectLst/>
                          <a:latin typeface="Calibri" panose="020F0502020204030204" pitchFamily="34" charset="0"/>
                          <a:cs typeface="Calibri" panose="020F0502020204030204" pitchFamily="34" charset="0"/>
                        </a:rPr>
                        <a:t>Wave 2</a:t>
                      </a:r>
                      <a:endParaRPr lang="en-GB" sz="18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800" b="1">
                          <a:effectLst/>
                          <a:latin typeface="Calibri" panose="020F0502020204030204" pitchFamily="34" charset="0"/>
                          <a:cs typeface="Calibri" panose="020F0502020204030204" pitchFamily="34" charset="0"/>
                        </a:rPr>
                        <a:t>Wave 1</a:t>
                      </a:r>
                      <a:endParaRPr lang="en-GB" sz="18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800" b="1">
                          <a:effectLst/>
                          <a:latin typeface="Calibri" panose="020F0502020204030204" pitchFamily="34" charset="0"/>
                          <a:cs typeface="Calibri" panose="020F0502020204030204" pitchFamily="34" charset="0"/>
                        </a:rPr>
                        <a:t>Wave 2</a:t>
                      </a:r>
                      <a:endParaRPr lang="en-GB" sz="18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800" b="1">
                          <a:effectLst/>
                          <a:latin typeface="Calibri" panose="020F0502020204030204" pitchFamily="34" charset="0"/>
                          <a:cs typeface="Calibri" panose="020F0502020204030204" pitchFamily="34" charset="0"/>
                        </a:rPr>
                        <a:t>Wave 1</a:t>
                      </a:r>
                      <a:endParaRPr lang="en-GB" sz="18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800" b="1">
                          <a:effectLst/>
                          <a:latin typeface="Calibri" panose="020F0502020204030204" pitchFamily="34" charset="0"/>
                          <a:cs typeface="Calibri" panose="020F0502020204030204" pitchFamily="34" charset="0"/>
                        </a:rPr>
                        <a:t>Wave 2</a:t>
                      </a:r>
                      <a:endParaRPr lang="en-GB" sz="18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bg1">
                        <a:lumMod val="85000"/>
                      </a:schemeClr>
                    </a:solidFill>
                  </a:tcPr>
                </a:tc>
                <a:extLst>
                  <a:ext uri="{0D108BD9-81ED-4DB2-BD59-A6C34878D82A}">
                    <a16:rowId xmlns:a16="http://schemas.microsoft.com/office/drawing/2014/main" val="993001565"/>
                  </a:ext>
                </a:extLst>
              </a:tr>
              <a:tr h="289085">
                <a:tc>
                  <a:txBody>
                    <a:bodyPr/>
                    <a:lstStyle/>
                    <a:p>
                      <a:pPr algn="just">
                        <a:lnSpc>
                          <a:spcPct val="107000"/>
                        </a:lnSpc>
                        <a:spcAft>
                          <a:spcPts val="0"/>
                        </a:spcAft>
                      </a:pPr>
                      <a:r>
                        <a:rPr lang="en-GB" sz="1800">
                          <a:effectLst/>
                          <a:latin typeface="Calibri" panose="020F0502020204030204" pitchFamily="34" charset="0"/>
                          <a:cs typeface="Calibri" panose="020F0502020204030204" pitchFamily="34" charset="0"/>
                        </a:rPr>
                        <a:t>Increased</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9.7</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14.2</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12.5</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11.8</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8</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20.8</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103681783"/>
                  </a:ext>
                </a:extLst>
              </a:tr>
              <a:tr h="289085">
                <a:tc>
                  <a:txBody>
                    <a:bodyPr/>
                    <a:lstStyle/>
                    <a:p>
                      <a:pPr algn="just">
                        <a:lnSpc>
                          <a:spcPct val="107000"/>
                        </a:lnSpc>
                        <a:spcAft>
                          <a:spcPts val="0"/>
                        </a:spcAft>
                      </a:pPr>
                      <a:r>
                        <a:rPr lang="en-GB" sz="1800">
                          <a:effectLst/>
                          <a:latin typeface="Calibri" panose="020F0502020204030204" pitchFamily="34" charset="0"/>
                          <a:cs typeface="Calibri" panose="020F0502020204030204" pitchFamily="34" charset="0"/>
                        </a:rPr>
                        <a:t>Stayed the same</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53.9</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53.3</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54.6</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53.4</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60</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58.3</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310654655"/>
                  </a:ext>
                </a:extLst>
              </a:tr>
              <a:tr h="289085">
                <a:tc>
                  <a:txBody>
                    <a:bodyPr/>
                    <a:lstStyle/>
                    <a:p>
                      <a:pPr algn="just">
                        <a:lnSpc>
                          <a:spcPct val="107000"/>
                        </a:lnSpc>
                        <a:spcAft>
                          <a:spcPts val="0"/>
                        </a:spcAft>
                      </a:pPr>
                      <a:r>
                        <a:rPr lang="en-GB" sz="1800">
                          <a:effectLst/>
                          <a:latin typeface="Calibri" panose="020F0502020204030204" pitchFamily="34" charset="0"/>
                          <a:cs typeface="Calibri" panose="020F0502020204030204" pitchFamily="34" charset="0"/>
                        </a:rPr>
                        <a:t>Decreased</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1">
                        <a:lumMod val="40000"/>
                        <a:lumOff val="60000"/>
                      </a:schemeClr>
                    </a:solidFill>
                  </a:tcPr>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35.7</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1">
                        <a:lumMod val="40000"/>
                        <a:lumOff val="60000"/>
                      </a:schemeClr>
                    </a:solidFill>
                  </a:tcPr>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24.2</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1">
                        <a:lumMod val="40000"/>
                        <a:lumOff val="60000"/>
                      </a:schemeClr>
                    </a:solidFill>
                  </a:tcPr>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31.9</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1">
                        <a:lumMod val="40000"/>
                        <a:lumOff val="60000"/>
                      </a:schemeClr>
                    </a:solidFill>
                  </a:tcPr>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32.9</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1">
                        <a:lumMod val="40000"/>
                        <a:lumOff val="60000"/>
                      </a:schemeClr>
                    </a:solidFill>
                  </a:tcPr>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32</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1">
                        <a:lumMod val="40000"/>
                        <a:lumOff val="60000"/>
                      </a:schemeClr>
                    </a:solidFill>
                  </a:tcPr>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16.7</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904352491"/>
                  </a:ext>
                </a:extLst>
              </a:tr>
              <a:tr h="289085">
                <a:tc>
                  <a:txBody>
                    <a:bodyPr/>
                    <a:lstStyle/>
                    <a:p>
                      <a:pPr algn="just">
                        <a:lnSpc>
                          <a:spcPct val="107000"/>
                        </a:lnSpc>
                        <a:spcAft>
                          <a:spcPts val="0"/>
                        </a:spcAft>
                      </a:pPr>
                      <a:r>
                        <a:rPr lang="en-GB" sz="1800">
                          <a:effectLst/>
                          <a:latin typeface="Calibri" panose="020F0502020204030204" pitchFamily="34" charset="0"/>
                          <a:cs typeface="Calibri" panose="020F0502020204030204" pitchFamily="34" charset="0"/>
                        </a:rPr>
                        <a:t>Don’t know</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0.5</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8.3</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0.9</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1.9</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a:effectLst/>
                          <a:latin typeface="Calibri" panose="020F0502020204030204" pitchFamily="34" charset="0"/>
                          <a:cs typeface="Calibri" panose="020F0502020204030204" pitchFamily="34" charset="0"/>
                        </a:rPr>
                        <a:t>4.2</a:t>
                      </a:r>
                      <a:endParaRPr lang="en-GB"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462562876"/>
                  </a:ext>
                </a:extLst>
              </a:tr>
              <a:tr h="578168">
                <a:tc>
                  <a:txBody>
                    <a:bodyPr/>
                    <a:lstStyle/>
                    <a:p>
                      <a:pPr algn="just">
                        <a:lnSpc>
                          <a:spcPct val="107000"/>
                        </a:lnSpc>
                        <a:spcAft>
                          <a:spcPts val="0"/>
                        </a:spcAft>
                      </a:pPr>
                      <a:r>
                        <a:rPr lang="en-GB" sz="1800" b="1">
                          <a:effectLst/>
                          <a:latin typeface="Calibri" panose="020F0502020204030204" pitchFamily="34" charset="0"/>
                          <a:cs typeface="Calibri" panose="020F0502020204030204" pitchFamily="34" charset="0"/>
                        </a:rPr>
                        <a:t>Total</a:t>
                      </a:r>
                      <a:endParaRPr lang="en-GB" sz="18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b="1">
                          <a:effectLst/>
                          <a:latin typeface="Calibri" panose="020F0502020204030204" pitchFamily="34" charset="0"/>
                          <a:cs typeface="Calibri" panose="020F0502020204030204" pitchFamily="34" charset="0"/>
                        </a:rPr>
                        <a:t>100 (n=154)</a:t>
                      </a:r>
                      <a:endParaRPr lang="en-GB" sz="18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b="1">
                          <a:effectLst/>
                          <a:latin typeface="Calibri" panose="020F0502020204030204" pitchFamily="34" charset="0"/>
                          <a:cs typeface="Calibri" panose="020F0502020204030204" pitchFamily="34" charset="0"/>
                        </a:rPr>
                        <a:t>100 (n=111)</a:t>
                      </a:r>
                      <a:endParaRPr lang="en-GB" sz="18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b="1">
                          <a:effectLst/>
                          <a:latin typeface="Calibri" panose="020F0502020204030204" pitchFamily="34" charset="0"/>
                          <a:cs typeface="Calibri" panose="020F0502020204030204" pitchFamily="34" charset="0"/>
                        </a:rPr>
                        <a:t>100 (n=335)</a:t>
                      </a:r>
                      <a:endParaRPr lang="en-GB" sz="18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b="1">
                          <a:effectLst/>
                          <a:latin typeface="Calibri" panose="020F0502020204030204" pitchFamily="34" charset="0"/>
                          <a:cs typeface="Calibri" panose="020F0502020204030204" pitchFamily="34" charset="0"/>
                        </a:rPr>
                        <a:t>100 (n=313)</a:t>
                      </a:r>
                      <a:endParaRPr lang="en-GB" sz="18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b="1">
                          <a:effectLst/>
                          <a:latin typeface="Calibri" panose="020F0502020204030204" pitchFamily="34" charset="0"/>
                          <a:cs typeface="Calibri" panose="020F0502020204030204" pitchFamily="34" charset="0"/>
                        </a:rPr>
                        <a:t>100 (n=25)</a:t>
                      </a:r>
                      <a:endParaRPr lang="en-GB" sz="18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0"/>
                        </a:spcAft>
                      </a:pPr>
                      <a:r>
                        <a:rPr lang="en-GB" sz="1800" b="1">
                          <a:effectLst/>
                          <a:latin typeface="Calibri" panose="020F0502020204030204" pitchFamily="34" charset="0"/>
                          <a:cs typeface="Calibri" panose="020F0502020204030204" pitchFamily="34" charset="0"/>
                        </a:rPr>
                        <a:t>100 (n=24)</a:t>
                      </a:r>
                      <a:endParaRPr lang="en-GB" sz="1800" b="1">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616171078"/>
                  </a:ext>
                </a:extLst>
              </a:tr>
            </a:tbl>
          </a:graphicData>
        </a:graphic>
      </p:graphicFrame>
      <p:sp>
        <p:nvSpPr>
          <p:cNvPr id="11" name="TextBox 10"/>
          <p:cNvSpPr txBox="1"/>
          <p:nvPr/>
        </p:nvSpPr>
        <p:spPr>
          <a:xfrm>
            <a:off x="218364" y="4622439"/>
            <a:ext cx="8611737" cy="964367"/>
          </a:xfrm>
          <a:prstGeom prst="rect">
            <a:avLst/>
          </a:prstGeom>
          <a:noFill/>
        </p:spPr>
        <p:txBody>
          <a:bodyPr wrap="square" lIns="91440" tIns="45720" rIns="91440" bIns="45720" rtlCol="0" anchor="t">
            <a:spAutoFit/>
          </a:bodyPr>
          <a:lstStyle/>
          <a:p>
            <a:pPr algn="just">
              <a:spcAft>
                <a:spcPts val="800"/>
              </a:spcAft>
            </a:pPr>
            <a:r>
              <a:rPr lang="en-GB" b="1">
                <a:latin typeface="Calibri"/>
                <a:cs typeface="Calibri"/>
              </a:rPr>
              <a:t>Wave 1: </a:t>
            </a:r>
            <a:r>
              <a:rPr lang="en-GB" b="1" u="sng">
                <a:latin typeface="Calibri"/>
                <a:cs typeface="Calibri"/>
              </a:rPr>
              <a:t>Typical week in Dec 2020</a:t>
            </a:r>
            <a:r>
              <a:rPr lang="en-GB" b="1">
                <a:latin typeface="Calibri"/>
                <a:cs typeface="Calibri"/>
              </a:rPr>
              <a:t>; Wave 2: </a:t>
            </a:r>
            <a:r>
              <a:rPr lang="en-GB" b="1" u="sng">
                <a:latin typeface="Calibri"/>
                <a:cs typeface="Calibri"/>
              </a:rPr>
              <a:t>Typical week in July 2021</a:t>
            </a:r>
          </a:p>
          <a:p>
            <a:pPr algn="just"/>
            <a:r>
              <a:rPr lang="en-GB" sz="1600">
                <a:latin typeface="Calibri"/>
                <a:cs typeface="Calibri"/>
              </a:rPr>
              <a:t>Note: Changes to uptake of </a:t>
            </a:r>
            <a:r>
              <a:rPr lang="en-GB" sz="1600" i="1">
                <a:latin typeface="Calibri"/>
                <a:cs typeface="Calibri"/>
              </a:rPr>
              <a:t>Flying Start </a:t>
            </a:r>
            <a:r>
              <a:rPr lang="en-GB" sz="1600">
                <a:latin typeface="Calibri"/>
                <a:cs typeface="Calibri"/>
              </a:rPr>
              <a:t>in Wales are not shown as only 5 &amp; 3 childminders were providing care to children in receipt of this offer in wave 1 &amp; 2 respectively</a:t>
            </a:r>
            <a:endParaRPr lang="en-GB" sz="1600"/>
          </a:p>
        </p:txBody>
      </p:sp>
    </p:spTree>
    <p:extLst>
      <p:ext uri="{BB962C8B-B14F-4D97-AF65-F5344CB8AC3E}">
        <p14:creationId xmlns:p14="http://schemas.microsoft.com/office/powerpoint/2010/main" val="51354797"/>
      </p:ext>
    </p:extLst>
  </p:cSld>
  <p:clrMapOvr>
    <a:masterClrMapping/>
  </p:clrMapOvr>
</p:sld>
</file>

<file path=ppt/theme/theme1.xml><?xml version="1.0" encoding="utf-8"?>
<a:theme xmlns:a="http://schemas.openxmlformats.org/drawingml/2006/main" name="Office Theme">
  <a:themeElements>
    <a:clrScheme name="LUBS Smaller Colours">
      <a:dk1>
        <a:srgbClr val="000000"/>
      </a:dk1>
      <a:lt1>
        <a:srgbClr val="FFFFFF"/>
      </a:lt1>
      <a:dk2>
        <a:srgbClr val="005C88"/>
      </a:dk2>
      <a:lt2>
        <a:srgbClr val="FFFFFF"/>
      </a:lt2>
      <a:accent1>
        <a:srgbClr val="F39100"/>
      </a:accent1>
      <a:accent2>
        <a:srgbClr val="7AB51D"/>
      </a:accent2>
      <a:accent3>
        <a:srgbClr val="E41270"/>
      </a:accent3>
      <a:accent4>
        <a:srgbClr val="8E0E46"/>
      </a:accent4>
      <a:accent5>
        <a:srgbClr val="93117E"/>
      </a:accent5>
      <a:accent6>
        <a:srgbClr val="0095D8"/>
      </a:accent6>
      <a:hlink>
        <a:srgbClr val="005C88"/>
      </a:hlink>
      <a:folHlink>
        <a:srgbClr val="0095D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34D71D9903A4458A7E7957FDF18E93" ma:contentTypeVersion="17" ma:contentTypeDescription="Create a new document." ma:contentTypeScope="" ma:versionID="5525ac1a94d8c7afacc772c840a62743">
  <xsd:schema xmlns:xsd="http://www.w3.org/2001/XMLSchema" xmlns:xs="http://www.w3.org/2001/XMLSchema" xmlns:p="http://schemas.microsoft.com/office/2006/metadata/properties" xmlns:ns2="744aef71-0af4-4cf4-a8c7-3eaf225142ea" xmlns:ns3="1fe035fc-4d0e-44b8-bb26-b04222fca5c8" targetNamespace="http://schemas.microsoft.com/office/2006/metadata/properties" ma:root="true" ma:fieldsID="c5bbe20c5fd3121894995e22a7809e63" ns2:_="" ns3:_="">
    <xsd:import namespace="744aef71-0af4-4cf4-a8c7-3eaf225142ea"/>
    <xsd:import namespace="1fe035fc-4d0e-44b8-bb26-b04222fca5c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OCR" minOccurs="0"/>
                <xsd:element ref="ns2:MediaServiceLocation"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4aef71-0af4-4cf4-a8c7-3eaf225142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3a19cb6-1b10-4512-a12b-f76e45842a2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fe035fc-4d0e-44b8-bb26-b04222fca5c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5cca719-0494-4a3b-949e-660ce0c36915}" ma:internalName="TaxCatchAll" ma:showField="CatchAllData" ma:web="1fe035fc-4d0e-44b8-bb26-b04222fca5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1fe035fc-4d0e-44b8-bb26-b04222fca5c8" xsi:nil="true"/>
    <lcf76f155ced4ddcb4097134ff3c332f xmlns="744aef71-0af4-4cf4-a8c7-3eaf225142ea">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8828998-A8B1-4969-97F4-F78B16EBB0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4aef71-0af4-4cf4-a8c7-3eaf225142ea"/>
    <ds:schemaRef ds:uri="1fe035fc-4d0e-44b8-bb26-b04222fca5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0D6CAE-B693-43D3-A08E-3F17253AD45F}">
  <ds:schemaRefs>
    <ds:schemaRef ds:uri="1fe035fc-4d0e-44b8-bb26-b04222fca5c8"/>
    <ds:schemaRef ds:uri="744aef71-0af4-4cf4-a8c7-3eaf225142e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3E3C713-0FD9-49DE-AFAE-7CDC58B46C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On-screen Show (4:3)</PresentationFormat>
  <Slides>30</Slides>
  <Notes>25</Notes>
  <HiddenSlides>0</HiddenSlide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Childminders during the COVID -19 pandemic: an invisibilised, but essential workforce  PIs: Kate Hardy and Jenny Tomlinson Co-Is: Katie Cruz &amp; Helen Norman Impact Lead: Xanthe Whittaker Research Fellows: Nathan Archer, Rose Smith, Soumia Nouari   https://childcare-during-covid.org/</vt:lpstr>
      <vt:lpstr>         Presentation Outline</vt:lpstr>
      <vt:lpstr>Background</vt:lpstr>
      <vt:lpstr>           Childcare During Covid19 project</vt:lpstr>
      <vt:lpstr>Policy context – England &amp; Wales</vt:lpstr>
      <vt:lpstr>ECEC availability and use during Covid-19 (England)</vt:lpstr>
      <vt:lpstr>Childminder survey sample Wave 1: Jan-Feb 2021; Wave 2: Aug-Oct 2021</vt:lpstr>
      <vt:lpstr>How did COVID affect the number of children aged &lt;5 that were cared for?</vt:lpstr>
      <vt:lpstr>Changes in % of children taking up statutory entitlements</vt:lpstr>
      <vt:lpstr>Changes in occupancy rate due to COVID (Wave 2) - Typical week in July 2021</vt:lpstr>
      <vt:lpstr>Actions taken to supplement lost income:  (i) Before the pandemic &amp; (ii) since Jan 2021 </vt:lpstr>
      <vt:lpstr>Main concerns about working as a childminder Wave 1 – in Jan/Feb 2021 (open text response)</vt:lpstr>
      <vt:lpstr>Confidence about working as a childminder in six months time?</vt:lpstr>
      <vt:lpstr>Top three Government supports</vt:lpstr>
      <vt:lpstr>1. Childminders attitudes to work during pandemic: Satisfaction and Skill</vt:lpstr>
      <vt:lpstr>1. Childminders attitudes to work during the pandemic: Value and Confidence</vt:lpstr>
      <vt:lpstr>2. Misrecognition</vt:lpstr>
      <vt:lpstr>3. Finances and livelihood</vt:lpstr>
      <vt:lpstr>3. Finances and livelihood </vt:lpstr>
      <vt:lpstr>4. Safety</vt:lpstr>
      <vt:lpstr>4. Safety</vt:lpstr>
      <vt:lpstr>5. Isolation &amp; changes to job role</vt:lpstr>
      <vt:lpstr>5. Isolation &amp; changes in job role </vt:lpstr>
      <vt:lpstr>6. Going forward: solutions and support</vt:lpstr>
      <vt:lpstr>Summary</vt:lpstr>
      <vt:lpstr>Summary</vt:lpstr>
      <vt:lpstr>Next steps</vt:lpstr>
      <vt:lpstr>PowerPoint Presentation</vt:lpstr>
      <vt:lpstr>Appendix: How had weekly hours changed as a result of COVID? </vt:lpstr>
      <vt:lpstr>How did COVID affect Childminder concerns for the wellbeing of the children in their care?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Wilson</dc:creator>
  <cp:revision>12</cp:revision>
  <dcterms:created xsi:type="dcterms:W3CDTF">2017-11-14T11:10:02Z</dcterms:created>
  <dcterms:modified xsi:type="dcterms:W3CDTF">2023-10-19T12:06:36Z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0x0101001E34D71D9903A4458A7E7957FDF18E93</vt:lpwstr>
  </property>
  <property fmtid="{D5CDD505-2E9C-101B-9397-08002B2CF9AE}" pid="3" name="MediaServiceImageTags">
    <vt:lpwstr/>
  </property>
</Properties>
</file>